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sldIdLst>
    <p:sldId id="256" r:id="rId2"/>
    <p:sldId id="257" r:id="rId3"/>
    <p:sldId id="262" r:id="rId4"/>
    <p:sldId id="258" r:id="rId5"/>
    <p:sldId id="259"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L"/>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CD924D-C60F-4D12-8B55-66952741F5E0}" type="datetimeFigureOut">
              <a:rPr lang="es-CL" smtClean="0"/>
              <a:pPr/>
              <a:t>19-08-2013</a:t>
            </a:fld>
            <a:endParaRPr lang="es-CL"/>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L"/>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L"/>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1EE513-DC33-4D52-B54E-BECBC3B0C99C}" type="slidenum">
              <a:rPr lang="es-CL" smtClean="0"/>
              <a:pPr/>
              <a:t>‹Nº›</a:t>
            </a:fld>
            <a:endParaRPr lang="es-C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L" dirty="0"/>
          </a:p>
        </p:txBody>
      </p:sp>
      <p:sp>
        <p:nvSpPr>
          <p:cNvPr id="4" name="3 Marcador de número de diapositiva"/>
          <p:cNvSpPr>
            <a:spLocks noGrp="1"/>
          </p:cNvSpPr>
          <p:nvPr>
            <p:ph type="sldNum" sz="quarter" idx="10"/>
          </p:nvPr>
        </p:nvSpPr>
        <p:spPr/>
        <p:txBody>
          <a:bodyPr/>
          <a:lstStyle/>
          <a:p>
            <a:fld id="{241EE513-DC33-4D52-B54E-BECBC3B0C99C}" type="slidenum">
              <a:rPr lang="es-CL" smtClean="0"/>
              <a:pPr/>
              <a:t>1</a:t>
            </a:fld>
            <a:endParaRPr lang="es-C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L"/>
          </a:p>
        </p:txBody>
      </p:sp>
      <p:sp>
        <p:nvSpPr>
          <p:cNvPr id="4" name="3 Marcador de número de diapositiva"/>
          <p:cNvSpPr>
            <a:spLocks noGrp="1"/>
          </p:cNvSpPr>
          <p:nvPr>
            <p:ph type="sldNum" sz="quarter" idx="10"/>
          </p:nvPr>
        </p:nvSpPr>
        <p:spPr/>
        <p:txBody>
          <a:bodyPr/>
          <a:lstStyle/>
          <a:p>
            <a:fld id="{B20FC8A5-E5BD-45A3-B23E-B57507C10B1A}" type="slidenum">
              <a:rPr lang="es-CL" smtClean="0"/>
              <a:pPr/>
              <a:t>24</a:t>
            </a:fld>
            <a:endParaRPr lang="es-CL"/>
          </a:p>
        </p:txBody>
      </p:sp>
    </p:spTree>
    <p:extLst>
      <p:ext uri="{BB962C8B-B14F-4D97-AF65-F5344CB8AC3E}">
        <p14:creationId xmlns:p14="http://schemas.microsoft.com/office/powerpoint/2010/main" xmlns="" val="269359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L"/>
          </a:p>
        </p:txBody>
      </p:sp>
      <p:sp>
        <p:nvSpPr>
          <p:cNvPr id="4" name="3 Marcador de fecha"/>
          <p:cNvSpPr>
            <a:spLocks noGrp="1"/>
          </p:cNvSpPr>
          <p:nvPr>
            <p:ph type="dt" sz="half" idx="10"/>
          </p:nvPr>
        </p:nvSpPr>
        <p:spPr/>
        <p:txBody>
          <a:bodyPr/>
          <a:lstStyle/>
          <a:p>
            <a:fld id="{34CD08F4-B607-4E6B-8F40-4659938CDBFC}" type="datetimeFigureOut">
              <a:rPr lang="es-CL" smtClean="0"/>
              <a:pPr/>
              <a:t>19-08-2013</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7CD14F81-C9A7-4345-8433-F7BF9AA1EC40}" type="slidenum">
              <a:rPr lang="es-CL" smtClean="0"/>
              <a:pPr/>
              <a:t>‹Nº›</a:t>
            </a:fld>
            <a:endParaRPr lang="es-C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10"/>
          </p:nvPr>
        </p:nvSpPr>
        <p:spPr/>
        <p:txBody>
          <a:bodyPr/>
          <a:lstStyle/>
          <a:p>
            <a:fld id="{34CD08F4-B607-4E6B-8F40-4659938CDBFC}" type="datetimeFigureOut">
              <a:rPr lang="es-CL" smtClean="0"/>
              <a:pPr/>
              <a:t>19-08-2013</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7CD14F81-C9A7-4345-8433-F7BF9AA1EC40}" type="slidenum">
              <a:rPr lang="es-CL" smtClean="0"/>
              <a:pPr/>
              <a:t>‹Nº›</a:t>
            </a:fld>
            <a:endParaRPr lang="es-C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34CD08F4-B607-4E6B-8F40-4659938CDBFC}" type="datetimeFigureOut">
              <a:rPr lang="es-CL" smtClean="0"/>
              <a:pPr/>
              <a:t>19-08-2013</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7CD14F81-C9A7-4345-8433-F7BF9AA1EC40}" type="slidenum">
              <a:rPr lang="es-CL" smtClean="0"/>
              <a:pPr/>
              <a:t>‹Nº›</a:t>
            </a:fld>
            <a:endParaRPr lang="es-C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4 Marcador de fecha"/>
          <p:cNvSpPr>
            <a:spLocks noGrp="1"/>
          </p:cNvSpPr>
          <p:nvPr>
            <p:ph type="dt" sz="half" idx="10"/>
          </p:nvPr>
        </p:nvSpPr>
        <p:spPr/>
        <p:txBody>
          <a:bodyPr/>
          <a:lstStyle/>
          <a:p>
            <a:fld id="{34CD08F4-B607-4E6B-8F40-4659938CDBFC}" type="datetimeFigureOut">
              <a:rPr lang="es-CL" smtClean="0"/>
              <a:pPr/>
              <a:t>19-08-2013</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7CD14F81-C9A7-4345-8433-F7BF9AA1EC40}" type="slidenum">
              <a:rPr lang="es-CL" smtClean="0"/>
              <a:pPr/>
              <a:t>‹Nº›</a:t>
            </a:fld>
            <a:endParaRPr lang="es-C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7" name="6 Marcador de fecha"/>
          <p:cNvSpPr>
            <a:spLocks noGrp="1"/>
          </p:cNvSpPr>
          <p:nvPr>
            <p:ph type="dt" sz="half" idx="10"/>
          </p:nvPr>
        </p:nvSpPr>
        <p:spPr/>
        <p:txBody>
          <a:bodyPr/>
          <a:lstStyle/>
          <a:p>
            <a:fld id="{34CD08F4-B607-4E6B-8F40-4659938CDBFC}" type="datetimeFigureOut">
              <a:rPr lang="es-CL" smtClean="0"/>
              <a:pPr/>
              <a:t>19-08-2013</a:t>
            </a:fld>
            <a:endParaRPr lang="es-CL"/>
          </a:p>
        </p:txBody>
      </p:sp>
      <p:sp>
        <p:nvSpPr>
          <p:cNvPr id="8" name="7 Marcador de pie de página"/>
          <p:cNvSpPr>
            <a:spLocks noGrp="1"/>
          </p:cNvSpPr>
          <p:nvPr>
            <p:ph type="ftr" sz="quarter" idx="11"/>
          </p:nvPr>
        </p:nvSpPr>
        <p:spPr/>
        <p:txBody>
          <a:bodyPr/>
          <a:lstStyle/>
          <a:p>
            <a:endParaRPr lang="es-CL"/>
          </a:p>
        </p:txBody>
      </p:sp>
      <p:sp>
        <p:nvSpPr>
          <p:cNvPr id="9" name="8 Marcador de número de diapositiva"/>
          <p:cNvSpPr>
            <a:spLocks noGrp="1"/>
          </p:cNvSpPr>
          <p:nvPr>
            <p:ph type="sldNum" sz="quarter" idx="12"/>
          </p:nvPr>
        </p:nvSpPr>
        <p:spPr/>
        <p:txBody>
          <a:bodyPr/>
          <a:lstStyle/>
          <a:p>
            <a:fld id="{7CD14F81-C9A7-4345-8433-F7BF9AA1EC40}" type="slidenum">
              <a:rPr lang="es-CL" smtClean="0"/>
              <a:pPr/>
              <a:t>‹Nº›</a:t>
            </a:fld>
            <a:endParaRPr lang="es-C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fecha"/>
          <p:cNvSpPr>
            <a:spLocks noGrp="1"/>
          </p:cNvSpPr>
          <p:nvPr>
            <p:ph type="dt" sz="half" idx="10"/>
          </p:nvPr>
        </p:nvSpPr>
        <p:spPr/>
        <p:txBody>
          <a:bodyPr/>
          <a:lstStyle/>
          <a:p>
            <a:fld id="{34CD08F4-B607-4E6B-8F40-4659938CDBFC}" type="datetimeFigureOut">
              <a:rPr lang="es-CL" smtClean="0"/>
              <a:pPr/>
              <a:t>19-08-2013</a:t>
            </a:fld>
            <a:endParaRPr lang="es-CL"/>
          </a:p>
        </p:txBody>
      </p:sp>
      <p:sp>
        <p:nvSpPr>
          <p:cNvPr id="4" name="3 Marcador de pie de página"/>
          <p:cNvSpPr>
            <a:spLocks noGrp="1"/>
          </p:cNvSpPr>
          <p:nvPr>
            <p:ph type="ftr" sz="quarter" idx="11"/>
          </p:nvPr>
        </p:nvSpPr>
        <p:spPr/>
        <p:txBody>
          <a:bodyPr/>
          <a:lstStyle/>
          <a:p>
            <a:endParaRPr lang="es-CL"/>
          </a:p>
        </p:txBody>
      </p:sp>
      <p:sp>
        <p:nvSpPr>
          <p:cNvPr id="5" name="4 Marcador de número de diapositiva"/>
          <p:cNvSpPr>
            <a:spLocks noGrp="1"/>
          </p:cNvSpPr>
          <p:nvPr>
            <p:ph type="sldNum" sz="quarter" idx="12"/>
          </p:nvPr>
        </p:nvSpPr>
        <p:spPr/>
        <p:txBody>
          <a:bodyPr/>
          <a:lstStyle/>
          <a:p>
            <a:fld id="{7CD14F81-C9A7-4345-8433-F7BF9AA1EC40}" type="slidenum">
              <a:rPr lang="es-CL" smtClean="0"/>
              <a:pPr/>
              <a:t>‹Nº›</a:t>
            </a:fld>
            <a:endParaRPr lang="es-C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4CD08F4-B607-4E6B-8F40-4659938CDBFC}" type="datetimeFigureOut">
              <a:rPr lang="es-CL" smtClean="0"/>
              <a:pPr/>
              <a:t>19-08-2013</a:t>
            </a:fld>
            <a:endParaRPr lang="es-CL"/>
          </a:p>
        </p:txBody>
      </p:sp>
      <p:sp>
        <p:nvSpPr>
          <p:cNvPr id="3" name="2 Marcador de pie de página"/>
          <p:cNvSpPr>
            <a:spLocks noGrp="1"/>
          </p:cNvSpPr>
          <p:nvPr>
            <p:ph type="ftr" sz="quarter" idx="11"/>
          </p:nvPr>
        </p:nvSpPr>
        <p:spPr/>
        <p:txBody>
          <a:bodyPr/>
          <a:lstStyle/>
          <a:p>
            <a:endParaRPr lang="es-CL"/>
          </a:p>
        </p:txBody>
      </p:sp>
      <p:sp>
        <p:nvSpPr>
          <p:cNvPr id="4" name="3 Marcador de número de diapositiva"/>
          <p:cNvSpPr>
            <a:spLocks noGrp="1"/>
          </p:cNvSpPr>
          <p:nvPr>
            <p:ph type="sldNum" sz="quarter" idx="12"/>
          </p:nvPr>
        </p:nvSpPr>
        <p:spPr/>
        <p:txBody>
          <a:bodyPr/>
          <a:lstStyle/>
          <a:p>
            <a:fld id="{7CD14F81-C9A7-4345-8433-F7BF9AA1EC40}" type="slidenum">
              <a:rPr lang="es-CL" smtClean="0"/>
              <a:pPr/>
              <a:t>‹Nº›</a:t>
            </a:fld>
            <a:endParaRPr lang="es-C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4CD08F4-B607-4E6B-8F40-4659938CDBFC}" type="datetimeFigureOut">
              <a:rPr lang="es-CL" smtClean="0"/>
              <a:pPr/>
              <a:t>19-08-2013</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7CD14F81-C9A7-4345-8433-F7BF9AA1EC40}" type="slidenum">
              <a:rPr lang="es-CL" smtClean="0"/>
              <a:pPr/>
              <a:t>‹Nº›</a:t>
            </a:fld>
            <a:endParaRPr lang="es-C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4CD08F4-B607-4E6B-8F40-4659938CDBFC}" type="datetimeFigureOut">
              <a:rPr lang="es-CL" smtClean="0"/>
              <a:pPr/>
              <a:t>19-08-2013</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7CD14F81-C9A7-4345-8433-F7BF9AA1EC40}" type="slidenum">
              <a:rPr lang="es-CL" smtClean="0"/>
              <a:pPr/>
              <a:t>‹Nº›</a:t>
            </a:fld>
            <a:endParaRPr lang="es-C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10"/>
          </p:nvPr>
        </p:nvSpPr>
        <p:spPr/>
        <p:txBody>
          <a:bodyPr/>
          <a:lstStyle/>
          <a:p>
            <a:fld id="{34CD08F4-B607-4E6B-8F40-4659938CDBFC}" type="datetimeFigureOut">
              <a:rPr lang="es-CL" smtClean="0"/>
              <a:pPr/>
              <a:t>19-08-2013</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7CD14F81-C9A7-4345-8433-F7BF9AA1EC40}" type="slidenum">
              <a:rPr lang="es-CL" smtClean="0"/>
              <a:pPr/>
              <a:t>‹Nº›</a:t>
            </a:fld>
            <a:endParaRPr lang="es-C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10"/>
          </p:nvPr>
        </p:nvSpPr>
        <p:spPr/>
        <p:txBody>
          <a:bodyPr/>
          <a:lstStyle/>
          <a:p>
            <a:fld id="{34CD08F4-B607-4E6B-8F40-4659938CDBFC}" type="datetimeFigureOut">
              <a:rPr lang="es-CL" smtClean="0"/>
              <a:pPr/>
              <a:t>19-08-2013</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7CD14F81-C9A7-4345-8433-F7BF9AA1EC40}" type="slidenum">
              <a:rPr lang="es-CL" smtClean="0"/>
              <a:pPr/>
              <a:t>‹Nº›</a:t>
            </a:fld>
            <a:endParaRPr lang="es-C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CD08F4-B607-4E6B-8F40-4659938CDBFC}" type="datetimeFigureOut">
              <a:rPr lang="es-CL" smtClean="0"/>
              <a:pPr/>
              <a:t>19-08-2013</a:t>
            </a:fld>
            <a:endParaRPr lang="es-CL"/>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D14F81-C9A7-4345-8433-F7BF9AA1EC40}" type="slidenum">
              <a:rPr lang="es-CL" smtClean="0"/>
              <a:pPr/>
              <a:t>‹Nº›</a:t>
            </a:fld>
            <a:endParaRPr lang="es-CL"/>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283968" y="4293096"/>
            <a:ext cx="4536504" cy="1470025"/>
          </a:xfrm>
        </p:spPr>
        <p:txBody>
          <a:bodyPr>
            <a:normAutofit fontScale="90000"/>
          </a:bodyPr>
          <a:lstStyle/>
          <a:p>
            <a:pPr algn="l"/>
            <a:r>
              <a:rPr lang="es-CL" sz="1800" b="1" dirty="0" smtClean="0"/>
              <a:t/>
            </a:r>
            <a:br>
              <a:rPr lang="es-CL" sz="1800" b="1" dirty="0" smtClean="0"/>
            </a:br>
            <a:r>
              <a:rPr lang="es-CL" sz="1800" b="1" dirty="0"/>
              <a:t/>
            </a:r>
            <a:br>
              <a:rPr lang="es-CL" sz="1800" b="1" dirty="0"/>
            </a:br>
            <a:r>
              <a:rPr lang="es-CL" sz="1800" dirty="0" smtClean="0"/>
              <a:t>ASIGNATURA</a:t>
            </a:r>
            <a:r>
              <a:rPr lang="es-CL" sz="1800" dirty="0"/>
              <a:t>: ELECTROTECNIA Y DISPOSITIVOS </a:t>
            </a:r>
            <a:r>
              <a:rPr lang="es-CL" sz="1800" dirty="0" smtClean="0"/>
              <a:t/>
            </a:r>
            <a:br>
              <a:rPr lang="es-CL" sz="1800" dirty="0" smtClean="0"/>
            </a:br>
            <a:r>
              <a:rPr lang="es-CL" sz="1800" dirty="0" smtClean="0"/>
              <a:t>PROFESOR</a:t>
            </a:r>
            <a:r>
              <a:rPr lang="es-CL" sz="1800" dirty="0"/>
              <a:t>: ROBERTO RUBILAR FIGUEROA                                           </a:t>
            </a:r>
            <a:r>
              <a:rPr lang="es-CL" sz="1800" dirty="0" smtClean="0"/>
              <a:t/>
            </a:r>
            <a:br>
              <a:rPr lang="es-CL" sz="1800" dirty="0" smtClean="0"/>
            </a:br>
            <a:r>
              <a:rPr lang="es-CL" sz="1800" dirty="0" smtClean="0"/>
              <a:t>INTEGRANTES</a:t>
            </a:r>
            <a:r>
              <a:rPr lang="es-CL" sz="1800" dirty="0"/>
              <a:t>: SEBASTIAN AVILES 		       </a:t>
            </a:r>
            <a:r>
              <a:rPr lang="es-CL" sz="1800" dirty="0" smtClean="0"/>
              <a:t>FELIPE </a:t>
            </a:r>
            <a:r>
              <a:rPr lang="es-CL" sz="1800" dirty="0"/>
              <a:t>BUSTOS 	      </a:t>
            </a:r>
            <a:r>
              <a:rPr lang="es-CL" sz="1800" dirty="0" smtClean="0"/>
              <a:t/>
            </a:r>
            <a:br>
              <a:rPr lang="es-CL" sz="1800" dirty="0" smtClean="0"/>
            </a:br>
            <a:r>
              <a:rPr lang="es-CL" sz="1800" dirty="0" smtClean="0"/>
              <a:t>                           </a:t>
            </a:r>
            <a:r>
              <a:rPr lang="es-CL" sz="1800" dirty="0"/>
              <a:t>RICARDO CALDERON </a:t>
            </a:r>
            <a:br>
              <a:rPr lang="es-CL" sz="1800" dirty="0"/>
            </a:br>
            <a:endParaRPr lang="es-CL" sz="1800" dirty="0"/>
          </a:p>
        </p:txBody>
      </p:sp>
      <p:sp>
        <p:nvSpPr>
          <p:cNvPr id="4" name="3 CuadroTexto"/>
          <p:cNvSpPr txBox="1"/>
          <p:nvPr/>
        </p:nvSpPr>
        <p:spPr>
          <a:xfrm>
            <a:off x="971600" y="404664"/>
            <a:ext cx="7632848" cy="923330"/>
          </a:xfrm>
          <a:prstGeom prst="rect">
            <a:avLst/>
          </a:prstGeom>
          <a:noFill/>
        </p:spPr>
        <p:txBody>
          <a:bodyPr wrap="square" rtlCol="0">
            <a:spAutoFit/>
          </a:bodyPr>
          <a:lstStyle/>
          <a:p>
            <a:pPr algn="ctr"/>
            <a:r>
              <a:rPr lang="es-CL" dirty="0" smtClean="0"/>
              <a:t>Universidad Santiago de Chile</a:t>
            </a:r>
          </a:p>
          <a:p>
            <a:pPr algn="ctr"/>
            <a:r>
              <a:rPr lang="es-CL" dirty="0" smtClean="0"/>
              <a:t>Facultad de Ingeniería</a:t>
            </a:r>
          </a:p>
          <a:p>
            <a:endParaRPr lang="es-CL" dirty="0"/>
          </a:p>
        </p:txBody>
      </p:sp>
      <p:sp>
        <p:nvSpPr>
          <p:cNvPr id="5" name="4 Rectángulo"/>
          <p:cNvSpPr/>
          <p:nvPr/>
        </p:nvSpPr>
        <p:spPr>
          <a:xfrm>
            <a:off x="1475656" y="2420888"/>
            <a:ext cx="622189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s-E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Corriente Alterna</a:t>
            </a:r>
            <a:endParaRPr lang="es-E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6" name="5 Imagen" descr="escudousach"/>
          <p:cNvPicPr/>
          <p:nvPr/>
        </p:nvPicPr>
        <p:blipFill>
          <a:blip r:embed="rId3"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2195736" y="260648"/>
            <a:ext cx="750013" cy="904126"/>
          </a:xfrm>
          <a:prstGeom prst="rect">
            <a:avLst/>
          </a:prstGeom>
          <a:noFill/>
        </p:spPr>
      </p:pic>
      <p:pic>
        <p:nvPicPr>
          <p:cNvPr id="30722" name="Picture 2" descr="http://1.bp.blogspot.com/_5YSQURPyZXo/TBeWskpJMfI/AAAAAAAAAFk/GHVo1OgaL_g/s400/340px-OndaSenoidal_svg.png"/>
          <p:cNvPicPr>
            <a:picLocks noChangeAspect="1" noChangeArrowheads="1"/>
          </p:cNvPicPr>
          <p:nvPr/>
        </p:nvPicPr>
        <p:blipFill>
          <a:blip r:embed="rId4" cstate="print"/>
          <a:srcRect/>
          <a:stretch>
            <a:fillRect/>
          </a:stretch>
        </p:blipFill>
        <p:spPr bwMode="auto">
          <a:xfrm>
            <a:off x="611560" y="3573016"/>
            <a:ext cx="3238500" cy="25908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u="sng" dirty="0" smtClean="0"/>
              <a:t>Introducción</a:t>
            </a:r>
            <a:endParaRPr lang="es-CL" u="sng" dirty="0"/>
          </a:p>
        </p:txBody>
      </p:sp>
      <p:sp>
        <p:nvSpPr>
          <p:cNvPr id="3" name="2 Marcador de contenido"/>
          <p:cNvSpPr>
            <a:spLocks noGrp="1"/>
          </p:cNvSpPr>
          <p:nvPr>
            <p:ph idx="1"/>
          </p:nvPr>
        </p:nvSpPr>
        <p:spPr/>
        <p:txBody>
          <a:bodyPr>
            <a:normAutofit/>
          </a:bodyPr>
          <a:lstStyle/>
          <a:p>
            <a:pPr>
              <a:buNone/>
            </a:pPr>
            <a:r>
              <a:rPr lang="es-CL" sz="2800" dirty="0" smtClean="0"/>
              <a:t>La corriente alterna esta presente desde el año 1882,  la cual es utilizada hasta el día de hoy en los distintos hogares y empresas del mundo. </a:t>
            </a:r>
          </a:p>
          <a:p>
            <a:pPr>
              <a:buNone/>
            </a:pPr>
            <a:endParaRPr lang="es-CL" sz="2800" dirty="0" smtClean="0"/>
          </a:p>
          <a:p>
            <a:pPr>
              <a:buNone/>
            </a:pPr>
            <a:r>
              <a:rPr lang="es-CL" sz="2800" dirty="0"/>
              <a:t>E</a:t>
            </a:r>
            <a:r>
              <a:rPr lang="es-CL" sz="2800" dirty="0" smtClean="0"/>
              <a:t>ste material didáctico tiene como finalidad dar a conocer la  definición, historia, utilidad, componentes  y ejemplos de  circuitos de la  corriente alterna</a:t>
            </a:r>
            <a:endParaRPr lang="es-CL"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u="sng" dirty="0" smtClean="0"/>
              <a:t>Corriente alterna</a:t>
            </a:r>
            <a:endParaRPr lang="es-CL" u="sng" dirty="0"/>
          </a:p>
        </p:txBody>
      </p:sp>
      <p:sp>
        <p:nvSpPr>
          <p:cNvPr id="3" name="2 Marcador de contenido"/>
          <p:cNvSpPr>
            <a:spLocks noGrp="1"/>
          </p:cNvSpPr>
          <p:nvPr>
            <p:ph idx="1"/>
          </p:nvPr>
        </p:nvSpPr>
        <p:spPr>
          <a:xfrm>
            <a:off x="251520" y="1412776"/>
            <a:ext cx="8686800" cy="1612775"/>
          </a:xfrm>
        </p:spPr>
        <p:txBody>
          <a:bodyPr>
            <a:normAutofit fontScale="85000" lnSpcReduction="20000"/>
          </a:bodyPr>
          <a:lstStyle/>
          <a:p>
            <a:r>
              <a:rPr lang="es-CL" sz="2400" dirty="0"/>
              <a:t>Se denomina corriente alterna (simbolizada CA en español y AC en inglés, de </a:t>
            </a:r>
            <a:r>
              <a:rPr lang="es-CL" sz="2400" dirty="0" err="1"/>
              <a:t>Alternating</a:t>
            </a:r>
            <a:r>
              <a:rPr lang="es-CL" sz="2400" dirty="0"/>
              <a:t> </a:t>
            </a:r>
            <a:r>
              <a:rPr lang="es-CL" sz="2400" dirty="0" err="1"/>
              <a:t>Current</a:t>
            </a:r>
            <a:r>
              <a:rPr lang="es-CL" sz="2400" dirty="0"/>
              <a:t>) a la corriente eléctrica en la que la magnitud y dirección varían cíclicamente. La forma de onda de la corriente alterna más comúnmente utilizada es la de una onda </a:t>
            </a:r>
            <a:r>
              <a:rPr lang="es-CL" sz="2400" dirty="0" err="1" smtClean="0"/>
              <a:t>senoidal</a:t>
            </a:r>
            <a:r>
              <a:rPr lang="es-CL" sz="2400" dirty="0"/>
              <a:t>. En el uso coloquial, "corriente alterna" se refiere a la forma en la cual la electricidad llega a los hogares y a las empresas. </a:t>
            </a:r>
          </a:p>
          <a:p>
            <a:endParaRPr lang="es-CL" dirty="0"/>
          </a:p>
        </p:txBody>
      </p:sp>
      <p:pic>
        <p:nvPicPr>
          <p:cNvPr id="1026" name="Picture 2" descr="https://encrypted-tbn1.gstatic.com/images?q=tbn:ANd9GcTVHVLxbv8k0Dn6EZ5Kxe91J3y3nA-tz0Lqw5DZuAcAwZo1H1X-GQ"/>
          <p:cNvPicPr>
            <a:picLocks noChangeAspect="1" noChangeArrowheads="1"/>
          </p:cNvPicPr>
          <p:nvPr/>
        </p:nvPicPr>
        <p:blipFill>
          <a:blip r:embed="rId2" cstate="print"/>
          <a:srcRect/>
          <a:stretch>
            <a:fillRect/>
          </a:stretch>
        </p:blipFill>
        <p:spPr bwMode="auto">
          <a:xfrm>
            <a:off x="4499992" y="2852936"/>
            <a:ext cx="4050449" cy="3240360"/>
          </a:xfrm>
          <a:prstGeom prst="rect">
            <a:avLst/>
          </a:prstGeom>
          <a:noFill/>
        </p:spPr>
      </p:pic>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CL"/>
          </a:p>
        </p:txBody>
      </p:sp>
      <p:pic>
        <p:nvPicPr>
          <p:cNvPr id="1027"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43608" y="3429000"/>
            <a:ext cx="2592288" cy="372747"/>
          </a:xfrm>
          <a:prstGeom prst="rect">
            <a:avLst/>
          </a:prstGeom>
          <a:noFill/>
        </p:spPr>
      </p:pic>
      <p:sp>
        <p:nvSpPr>
          <p:cNvPr id="10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CL"/>
          </a:p>
        </p:txBody>
      </p:sp>
      <p:sp>
        <p:nvSpPr>
          <p:cNvPr id="11" name="10 CuadroTexto"/>
          <p:cNvSpPr txBox="1"/>
          <p:nvPr/>
        </p:nvSpPr>
        <p:spPr>
          <a:xfrm>
            <a:off x="683568" y="5013176"/>
            <a:ext cx="2952328" cy="1200329"/>
          </a:xfrm>
          <a:prstGeom prst="rect">
            <a:avLst/>
          </a:prstGeom>
          <a:noFill/>
        </p:spPr>
        <p:txBody>
          <a:bodyPr wrap="square" rtlCol="0">
            <a:spAutoFit/>
          </a:bodyPr>
          <a:lstStyle/>
          <a:p>
            <a:r>
              <a:rPr lang="es-CL" dirty="0" smtClean="0"/>
              <a:t>V</a:t>
            </a:r>
            <a:r>
              <a:rPr lang="es-CL" baseline="-25000" dirty="0" smtClean="0"/>
              <a:t>0</a:t>
            </a:r>
            <a:r>
              <a:rPr lang="es-CL" dirty="0" smtClean="0"/>
              <a:t> = voltaje máximo</a:t>
            </a:r>
          </a:p>
          <a:p>
            <a:r>
              <a:rPr lang="es-CL" dirty="0" smtClean="0"/>
              <a:t>W= frecuencia angular (         )</a:t>
            </a:r>
          </a:p>
          <a:p>
            <a:r>
              <a:rPr lang="es-CL" dirty="0" smtClean="0"/>
              <a:t>I</a:t>
            </a:r>
            <a:r>
              <a:rPr lang="es-CL" baseline="-25000" dirty="0" smtClean="0"/>
              <a:t>0</a:t>
            </a:r>
            <a:r>
              <a:rPr lang="es-CL" dirty="0" smtClean="0"/>
              <a:t>= corriente máxima</a:t>
            </a:r>
          </a:p>
          <a:p>
            <a:r>
              <a:rPr lang="es-CL" dirty="0"/>
              <a:t> </a:t>
            </a:r>
            <a:r>
              <a:rPr lang="el-GR" dirty="0" smtClean="0"/>
              <a:t>φ</a:t>
            </a:r>
            <a:r>
              <a:rPr lang="es-CL" dirty="0" smtClean="0"/>
              <a:t> = Angulo de desfase</a:t>
            </a:r>
            <a:endParaRPr lang="es-CL" dirty="0"/>
          </a:p>
        </p:txBody>
      </p:sp>
      <p:sp>
        <p:nvSpPr>
          <p:cNvPr id="1032"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CL"/>
          </a:p>
        </p:txBody>
      </p:sp>
      <p:pic>
        <p:nvPicPr>
          <p:cNvPr id="1031"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987824" y="5373216"/>
            <a:ext cx="432048" cy="339466"/>
          </a:xfrm>
          <a:prstGeom prst="rect">
            <a:avLst/>
          </a:prstGeom>
          <a:noFill/>
        </p:spPr>
      </p:pic>
      <p:sp>
        <p:nvSpPr>
          <p:cNvPr id="1033" name="Rectangle 9"/>
          <p:cNvSpPr>
            <a:spLocks noChangeArrowheads="1"/>
          </p:cNvSpPr>
          <p:nvPr/>
        </p:nvSpPr>
        <p:spPr bwMode="auto">
          <a:xfrm>
            <a:off x="457200" y="6667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CL" sz="1800" b="0" i="0" u="none" strike="noStrike" cap="none" normalizeH="0" baseline="0" smtClean="0">
              <a:ln>
                <a:noFill/>
              </a:ln>
              <a:solidFill>
                <a:schemeClr val="tx1"/>
              </a:solidFill>
              <a:effectLst/>
              <a:latin typeface="Arial" pitchFamily="34" charset="0"/>
              <a:cs typeface="Arial" pitchFamily="34" charset="0"/>
            </a:endParaRPr>
          </a:p>
        </p:txBody>
      </p:sp>
      <p:sp>
        <p:nvSpPr>
          <p:cNvPr id="1035"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CL"/>
          </a:p>
        </p:txBody>
      </p:sp>
      <p:pic>
        <p:nvPicPr>
          <p:cNvPr id="1034" name="Picture 10"/>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115616" y="4077072"/>
            <a:ext cx="2520280" cy="37976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u="sng" dirty="0"/>
              <a:t>H</a:t>
            </a:r>
            <a:r>
              <a:rPr lang="es-CL" u="sng" dirty="0" smtClean="0"/>
              <a:t>istoria</a:t>
            </a:r>
            <a:endParaRPr lang="es-CL" u="sng" dirty="0"/>
          </a:p>
        </p:txBody>
      </p:sp>
      <p:sp>
        <p:nvSpPr>
          <p:cNvPr id="3" name="2 Marcador de contenido"/>
          <p:cNvSpPr>
            <a:spLocks noGrp="1"/>
          </p:cNvSpPr>
          <p:nvPr>
            <p:ph idx="1"/>
          </p:nvPr>
        </p:nvSpPr>
        <p:spPr/>
        <p:txBody>
          <a:bodyPr>
            <a:noAutofit/>
          </a:bodyPr>
          <a:lstStyle/>
          <a:p>
            <a:r>
              <a:rPr lang="es-ES" sz="1800" dirty="0" smtClean="0"/>
              <a:t>En </a:t>
            </a:r>
            <a:r>
              <a:rPr lang="es-ES" sz="1800" dirty="0"/>
              <a:t>el año 1882 el físico, matemático, inventor e ingeniero Nikola Tesla, diseñó y construyó el primer motor de inducción de </a:t>
            </a:r>
            <a:r>
              <a:rPr lang="es-ES" sz="1800" dirty="0" smtClean="0"/>
              <a:t>CA, a lo cual, posteriormente </a:t>
            </a:r>
            <a:r>
              <a:rPr lang="es-ES" sz="1800" dirty="0"/>
              <a:t>el físico William Stanley, reutilizó, en 1885, el principio de inducción para transferir la CA entre dos circuitos eléctricamente aislados. La idea central fue la de enrollar un par de bobinas en una base de hierro común, denominada bobina de inducción. De este modo se obtuvo lo que sería el precursor del actual transformador. </a:t>
            </a:r>
            <a:endParaRPr lang="es-ES" sz="1800" dirty="0" smtClean="0"/>
          </a:p>
          <a:p>
            <a:pPr>
              <a:buNone/>
            </a:pPr>
            <a:endParaRPr lang="es-ES" sz="1800" dirty="0" smtClean="0"/>
          </a:p>
          <a:p>
            <a:r>
              <a:rPr lang="es-ES" sz="1800" dirty="0" smtClean="0"/>
              <a:t>El </a:t>
            </a:r>
            <a:r>
              <a:rPr lang="es-ES" sz="1800" dirty="0"/>
              <a:t>sistema usado hoy en día fue ideado fundamentalmente por Nikola Tesla; la distribución de la corriente alterna fue comercializada por George Westinghouse. Otros que contribuyeron en el desarrollo y mejora de este sistema </a:t>
            </a:r>
            <a:r>
              <a:rPr lang="es-ES" sz="1800" dirty="0" smtClean="0"/>
              <a:t>fueron  </a:t>
            </a:r>
            <a:r>
              <a:rPr lang="es-ES" sz="1800" dirty="0"/>
              <a:t>Lucien </a:t>
            </a:r>
            <a:r>
              <a:rPr lang="es-ES" sz="1800" dirty="0" err="1"/>
              <a:t>Gaulard</a:t>
            </a:r>
            <a:r>
              <a:rPr lang="es-ES" sz="1800" dirty="0"/>
              <a:t>, John </a:t>
            </a:r>
            <a:r>
              <a:rPr lang="es-ES" sz="1800" dirty="0" err="1"/>
              <a:t>Gibbs</a:t>
            </a:r>
            <a:r>
              <a:rPr lang="es-ES" sz="1800" dirty="0"/>
              <a:t> y Oliver </a:t>
            </a:r>
            <a:r>
              <a:rPr lang="es-ES" sz="1800" dirty="0" err="1"/>
              <a:t>Shallenger</a:t>
            </a:r>
            <a:r>
              <a:rPr lang="es-ES" sz="1800" dirty="0"/>
              <a:t> entre los años 1881 y 1889. La corriente alterna superó las limitaciones que aparecían al emplear la corriente </a:t>
            </a:r>
            <a:r>
              <a:rPr lang="es-ES" sz="1800" dirty="0" smtClean="0"/>
              <a:t>continua </a:t>
            </a:r>
            <a:r>
              <a:rPr lang="es-ES" sz="1800" dirty="0"/>
              <a:t>(CC), que es un sistema ineficiente para la distribución de energía a gran escala debido a problemas en la transmisión de potencia, comercializado en su día con gran agresividad por Thomas Edison</a:t>
            </a:r>
            <a:r>
              <a:rPr lang="es-ES" sz="1800" dirty="0" smtClean="0"/>
              <a:t>.</a:t>
            </a:r>
            <a:r>
              <a:rPr lang="es-CL" sz="1800" dirty="0"/>
              <a:t/>
            </a:r>
            <a:br>
              <a:rPr lang="es-CL" sz="1800" dirty="0"/>
            </a:br>
            <a:endParaRPr lang="es-CL"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u="sng" dirty="0" smtClean="0"/>
              <a:t>Uso de la corriente alterna</a:t>
            </a:r>
            <a:r>
              <a:rPr lang="es-CL" dirty="0" smtClean="0"/>
              <a:t/>
            </a:r>
            <a:br>
              <a:rPr lang="es-CL" dirty="0" smtClean="0"/>
            </a:br>
            <a:endParaRPr lang="es-CL" dirty="0"/>
          </a:p>
        </p:txBody>
      </p:sp>
      <p:sp>
        <p:nvSpPr>
          <p:cNvPr id="3" name="2 Marcador de contenido"/>
          <p:cNvSpPr>
            <a:spLocks noGrp="1"/>
          </p:cNvSpPr>
          <p:nvPr>
            <p:ph idx="1"/>
          </p:nvPr>
        </p:nvSpPr>
        <p:spPr/>
        <p:txBody>
          <a:bodyPr>
            <a:normAutofit fontScale="25000" lnSpcReduction="20000"/>
          </a:bodyPr>
          <a:lstStyle/>
          <a:p>
            <a:r>
              <a:rPr lang="es-CL" sz="7200" dirty="0" smtClean="0"/>
              <a:t>Una de las principales razones del  amplio uso de la corriente alterna, es que minimiza los problemas de trasmisión de potencia, ya que viene determinada por su facilidad de transformación, cualidad de la que carece la corriente continua. Además su transporte o distribución en líneas trifásicas la hacen mas económica y segura.</a:t>
            </a:r>
          </a:p>
          <a:p>
            <a:r>
              <a:rPr lang="es-CL" sz="7200" dirty="0" smtClean="0"/>
              <a:t/>
            </a:r>
            <a:br>
              <a:rPr lang="es-CL" sz="7200" dirty="0" smtClean="0"/>
            </a:br>
            <a:r>
              <a:rPr lang="es-CL" sz="7200" dirty="0" smtClean="0"/>
              <a:t>Existe otra ventaja del uso de la corriente alterna. Las máquinas eléctricas como los motores están mejor diseñados para el uso de la corriente alterna que para la corriente continua. De hecho, los motores de corriente alterna son más sencillos de fabricar y más robustos que los motores de corriente continua. </a:t>
            </a:r>
          </a:p>
          <a:p>
            <a:pPr>
              <a:buNone/>
            </a:pPr>
            <a:endParaRPr lang="es-CL" sz="7200" dirty="0" smtClean="0"/>
          </a:p>
          <a:p>
            <a:r>
              <a:rPr lang="es-CL" sz="7200" dirty="0" smtClean="0"/>
              <a:t> Se usa principalmente corriente alterna debido a que es una onda </a:t>
            </a:r>
            <a:r>
              <a:rPr lang="es-CL" sz="7200" dirty="0" err="1" smtClean="0"/>
              <a:t>senoidal</a:t>
            </a:r>
            <a:r>
              <a:rPr lang="es-CL" sz="7200" dirty="0" smtClean="0"/>
              <a:t> la cual viaja mas fácilmente a través de los cables. Esto se debe a que la corriente alterna puede variar su voltaje (debido a la ley de Ohm). En las casas se ocupa un sistema monofásico que atreves de un trasformador </a:t>
            </a:r>
            <a:r>
              <a:rPr lang="es-CL" sz="7200" dirty="0"/>
              <a:t> </a:t>
            </a:r>
            <a:r>
              <a:rPr lang="es-CL" sz="7200" dirty="0" smtClean="0"/>
              <a:t>les llega un voltaje de 220 volts (ideal para artefactos como los electrodomésticos, luz, etc..). En el caso de las grandes industrias ocupan un sistema de corriente alterna trifásico debido a que sus maquinas están diseñada principalmente por un voltaje de 380 volts. </a:t>
            </a:r>
            <a:endParaRPr lang="es-CL" sz="6400" dirty="0" smtClean="0"/>
          </a:p>
          <a:p>
            <a:endParaRPr lang="es-CL"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u="sng" dirty="0" smtClean="0"/>
              <a:t>Circuitos </a:t>
            </a:r>
            <a:endParaRPr lang="es-CL" u="sng" dirty="0"/>
          </a:p>
        </p:txBody>
      </p:sp>
      <p:sp>
        <p:nvSpPr>
          <p:cNvPr id="3" name="2 Marcador de contenido"/>
          <p:cNvSpPr>
            <a:spLocks noGrp="1"/>
          </p:cNvSpPr>
          <p:nvPr>
            <p:ph idx="1"/>
          </p:nvPr>
        </p:nvSpPr>
        <p:spPr/>
        <p:txBody>
          <a:bodyPr/>
          <a:lstStyle/>
          <a:p>
            <a:endParaRPr lang="es-CL" dirty="0" smtClean="0"/>
          </a:p>
          <a:p>
            <a:endParaRPr lang="es-CL" dirty="0" smtClean="0"/>
          </a:p>
          <a:p>
            <a:r>
              <a:rPr lang="es-CL" dirty="0" smtClean="0"/>
              <a:t>Circuitos monofásicos </a:t>
            </a:r>
          </a:p>
          <a:p>
            <a:endParaRPr lang="es-CL" dirty="0"/>
          </a:p>
          <a:p>
            <a:r>
              <a:rPr lang="es-CL" dirty="0" smtClean="0"/>
              <a:t>Circuitos trifásicos </a:t>
            </a:r>
            <a:endParaRPr lang="es-CL" dirty="0"/>
          </a:p>
        </p:txBody>
      </p:sp>
    </p:spTree>
    <p:extLst>
      <p:ext uri="{BB962C8B-B14F-4D97-AF65-F5344CB8AC3E}">
        <p14:creationId xmlns:p14="http://schemas.microsoft.com/office/powerpoint/2010/main" xmlns="" val="39323485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u="sng" dirty="0" smtClean="0"/>
              <a:t>Voltaje en monofásicos </a:t>
            </a:r>
            <a:endParaRPr lang="es-CL" u="sng" dirty="0"/>
          </a:p>
        </p:txBody>
      </p:sp>
      <mc:AlternateContent xmlns:mc="http://schemas.openxmlformats.org/markup-compatibility/2006">
        <mc:Choice xmlns:a14="http://schemas.microsoft.com/office/drawing/2010/main" xmlns="" Requires="a14">
          <p:sp>
            <p:nvSpPr>
              <p:cNvPr id="3" name="2 Marcador de contenido"/>
              <p:cNvSpPr>
                <a:spLocks noGrp="1"/>
              </p:cNvSpPr>
              <p:nvPr>
                <p:ph idx="1"/>
              </p:nvPr>
            </p:nvSpPr>
            <p:spPr/>
            <p:txBody>
              <a:bodyPr/>
              <a:lstStyle/>
              <a:p>
                <a:endParaRPr lang="es-CL" dirty="0" smtClean="0"/>
              </a:p>
              <a:p>
                <a:r>
                  <a:rPr lang="es-CL" dirty="0" smtClean="0"/>
                  <a:t>Posee una naturaleza sinusoidal </a:t>
                </a:r>
                <a:endParaRPr lang="es-CL" dirty="0" smtClean="0"/>
              </a:p>
              <a:p>
                <a:r>
                  <a:rPr lang="es-CL" dirty="0" smtClean="0"/>
                  <a:t>V= </a:t>
                </a:r>
                <a:r>
                  <a:rPr lang="es-CL" dirty="0" err="1" smtClean="0"/>
                  <a:t>Vo</a:t>
                </a:r>
                <a:r>
                  <a:rPr lang="es-CL" dirty="0" smtClean="0"/>
                  <a:t> </a:t>
                </a:r>
                <a:r>
                  <a:rPr lang="es-CL" dirty="0" err="1" smtClean="0"/>
                  <a:t>cos</a:t>
                </a:r>
                <a:r>
                  <a:rPr lang="es-CL" dirty="0" smtClean="0"/>
                  <a:t> (</a:t>
                </a:r>
                <a:r>
                  <a:rPr lang="es-CL" dirty="0" err="1" smtClean="0"/>
                  <a:t>wt</a:t>
                </a:r>
                <a:r>
                  <a:rPr lang="es-CL" dirty="0" smtClean="0"/>
                  <a:t>+</a:t>
                </a:r>
                <a14:m>
                  <m:oMath xmlns:m="http://schemas.openxmlformats.org/officeDocument/2006/math">
                    <m:r>
                      <a:rPr lang="es-CL" i="1" smtClean="0">
                        <a:latin typeface="Cambria Math"/>
                        <a:ea typeface="Cambria Math"/>
                      </a:rPr>
                      <m:t>∅</m:t>
                    </m:r>
                    <m:r>
                      <a:rPr lang="es-CL" b="0" i="1" smtClean="0">
                        <a:latin typeface="Cambria Math"/>
                        <a:ea typeface="Cambria Math"/>
                      </a:rPr>
                      <m:t>)</m:t>
                    </m:r>
                  </m:oMath>
                </a14:m>
                <a:endParaRPr lang="es-CL" b="0" dirty="0" smtClean="0">
                  <a:ea typeface="Cambria Math"/>
                </a:endParaRPr>
              </a:p>
              <a:p>
                <a:r>
                  <a:rPr lang="es-CL" dirty="0" smtClean="0"/>
                  <a:t>I= </a:t>
                </a:r>
                <a:r>
                  <a:rPr lang="es-CL" dirty="0" err="1" smtClean="0"/>
                  <a:t>Io</a:t>
                </a:r>
                <a:r>
                  <a:rPr lang="es-CL" dirty="0" smtClean="0"/>
                  <a:t> </a:t>
                </a:r>
                <a:r>
                  <a:rPr lang="es-CL" dirty="0" err="1" smtClean="0"/>
                  <a:t>cos</a:t>
                </a:r>
                <a:r>
                  <a:rPr lang="es-CL" dirty="0" smtClean="0"/>
                  <a:t> (</a:t>
                </a:r>
                <a:r>
                  <a:rPr lang="es-CL" dirty="0" err="1" smtClean="0"/>
                  <a:t>wt</a:t>
                </a:r>
                <a:r>
                  <a:rPr lang="es-CL" dirty="0" smtClean="0"/>
                  <a:t>+</a:t>
                </a:r>
                <a14:m>
                  <m:oMath xmlns:m="http://schemas.openxmlformats.org/officeDocument/2006/math">
                    <m:r>
                      <a:rPr lang="es-CL" i="1" smtClean="0">
                        <a:latin typeface="Cambria Math"/>
                        <a:ea typeface="Cambria Math"/>
                      </a:rPr>
                      <m:t>∅</m:t>
                    </m:r>
                    <m:r>
                      <a:rPr lang="es-CL" b="0" i="1" smtClean="0">
                        <a:latin typeface="Cambria Math"/>
                        <a:ea typeface="Cambria Math"/>
                      </a:rPr>
                      <m:t>)</m:t>
                    </m:r>
                  </m:oMath>
                </a14:m>
                <a:endParaRPr lang="es-CL" dirty="0" smtClean="0"/>
              </a:p>
              <a:p>
                <a:endParaRPr lang="es-CL" dirty="0"/>
              </a:p>
            </p:txBody>
          </p:sp>
        </mc:Choice>
        <mc:Fallback>
          <p:sp>
            <p:nvSpPr>
              <p:cNvPr id="3" name="2 Marcador de contenido"/>
              <p:cNvSpPr>
                <a:spLocks noGrp="1" noRot="1" noChangeAspect="1" noMove="1" noResize="1" noEditPoints="1" noAdjustHandles="1" noChangeArrowheads="1" noChangeShapeType="1" noTextEdit="1"/>
              </p:cNvSpPr>
              <p:nvPr>
                <p:ph idx="1"/>
              </p:nvPr>
            </p:nvSpPr>
            <p:spPr>
              <a:blipFill rotWithShape="1">
                <a:blip r:embed="rId2" cstate="print"/>
                <a:stretch>
                  <a:fillRect/>
                </a:stretch>
              </a:blipFill>
            </p:spPr>
            <p:txBody>
              <a:bodyPr/>
              <a:lstStyle/>
              <a:p>
                <a:r>
                  <a:rPr lang="es-CL">
                    <a:noFill/>
                  </a:rPr>
                  <a:t> </a:t>
                </a:r>
              </a:p>
            </p:txBody>
          </p:sp>
        </mc:Fallback>
      </mc:AlternateContent>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3568" y="4077072"/>
            <a:ext cx="7776864" cy="23762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70288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u="sng" dirty="0" smtClean="0"/>
              <a:t>Generación de voltaje en monofásicos </a:t>
            </a:r>
            <a:endParaRPr lang="es-CL" u="sng" dirty="0"/>
          </a:p>
        </p:txBody>
      </p:sp>
      <p:sp>
        <p:nvSpPr>
          <p:cNvPr id="3" name="2 Marcador de contenido"/>
          <p:cNvSpPr>
            <a:spLocks noGrp="1"/>
          </p:cNvSpPr>
          <p:nvPr>
            <p:ph idx="1"/>
          </p:nvPr>
        </p:nvSpPr>
        <p:spPr/>
        <p:txBody>
          <a:bodyPr/>
          <a:lstStyle/>
          <a:p>
            <a:endParaRPr lang="es-CL" dirty="0" smtClean="0"/>
          </a:p>
          <a:p>
            <a:r>
              <a:rPr lang="es-CL" dirty="0" smtClean="0"/>
              <a:t>Ley de Faraday </a:t>
            </a:r>
          </a:p>
          <a:p>
            <a:endParaRPr lang="es-CL" dirty="0"/>
          </a:p>
          <a:p>
            <a:endParaRPr lang="es-CL" dirty="0"/>
          </a:p>
          <a:p>
            <a:endParaRPr lang="es-CL"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50375" y="3570936"/>
            <a:ext cx="6612258" cy="2808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043699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u="sng" dirty="0" smtClean="0"/>
              <a:t>Resistencias </a:t>
            </a:r>
            <a:endParaRPr lang="es-CL" u="sng" dirty="0"/>
          </a:p>
        </p:txBody>
      </p:sp>
      <p:sp>
        <p:nvSpPr>
          <p:cNvPr id="3" name="2 Marcador de contenido"/>
          <p:cNvSpPr>
            <a:spLocks noGrp="1"/>
          </p:cNvSpPr>
          <p:nvPr>
            <p:ph idx="1"/>
          </p:nvPr>
        </p:nvSpPr>
        <p:spPr/>
        <p:txBody>
          <a:bodyPr/>
          <a:lstStyle/>
          <a:p>
            <a:endParaRPr lang="es-CL" dirty="0" smtClean="0"/>
          </a:p>
          <a:p>
            <a:r>
              <a:rPr lang="es-CL" dirty="0" smtClean="0"/>
              <a:t>Resistencia  (Ohm)</a:t>
            </a:r>
          </a:p>
          <a:p>
            <a:endParaRPr lang="es-CL" dirty="0"/>
          </a:p>
          <a:p>
            <a:r>
              <a:rPr lang="es-CL" dirty="0" smtClean="0"/>
              <a:t>Capacitancia (</a:t>
            </a:r>
            <a:r>
              <a:rPr lang="es-CL" dirty="0" err="1" smtClean="0"/>
              <a:t>microfaraday</a:t>
            </a:r>
            <a:r>
              <a:rPr lang="es-CL" dirty="0" smtClean="0"/>
              <a:t>)</a:t>
            </a:r>
          </a:p>
          <a:p>
            <a:endParaRPr lang="es-CL" dirty="0"/>
          </a:p>
          <a:p>
            <a:r>
              <a:rPr lang="es-CL" dirty="0" smtClean="0"/>
              <a:t>Inductancia  (</a:t>
            </a:r>
            <a:r>
              <a:rPr lang="es-CL" dirty="0" err="1" smtClean="0"/>
              <a:t>milihenrios</a:t>
            </a:r>
            <a:r>
              <a:rPr lang="es-CL" dirty="0" smtClean="0"/>
              <a:t>) </a:t>
            </a:r>
            <a:endParaRPr lang="es-CL" dirty="0"/>
          </a:p>
        </p:txBody>
      </p:sp>
    </p:spTree>
    <p:extLst>
      <p:ext uri="{BB962C8B-B14F-4D97-AF65-F5344CB8AC3E}">
        <p14:creationId xmlns:p14="http://schemas.microsoft.com/office/powerpoint/2010/main" xmlns="" val="35320085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u="sng" dirty="0" smtClean="0"/>
              <a:t>Fase del voltaje según resistencia</a:t>
            </a:r>
            <a:endParaRPr lang="es-CL" u="sng" dirty="0"/>
          </a:p>
        </p:txBody>
      </p:sp>
      <p:sp>
        <p:nvSpPr>
          <p:cNvPr id="3" name="2 Marcador de contenido"/>
          <p:cNvSpPr>
            <a:spLocks noGrp="1"/>
          </p:cNvSpPr>
          <p:nvPr>
            <p:ph idx="1"/>
          </p:nvPr>
        </p:nvSpPr>
        <p:spPr/>
        <p:txBody>
          <a:bodyPr>
            <a:normAutofit fontScale="55000" lnSpcReduction="20000"/>
          </a:bodyPr>
          <a:lstStyle/>
          <a:p>
            <a:pPr marL="0" indent="0">
              <a:buNone/>
            </a:pPr>
            <a:endParaRPr lang="es-CL" dirty="0"/>
          </a:p>
          <a:p>
            <a:pPr marL="0" indent="0">
              <a:buNone/>
            </a:pPr>
            <a:r>
              <a:rPr lang="es-CL" dirty="0" smtClean="0"/>
              <a:t>Resistencia común </a:t>
            </a:r>
          </a:p>
          <a:p>
            <a:pPr marL="0" indent="0">
              <a:buNone/>
            </a:pPr>
            <a:endParaRPr lang="es-CL" dirty="0"/>
          </a:p>
          <a:p>
            <a:pPr marL="0" indent="0">
              <a:buNone/>
            </a:pPr>
            <a:endParaRPr lang="es-CL" dirty="0" smtClean="0"/>
          </a:p>
          <a:p>
            <a:pPr marL="0" indent="0">
              <a:buNone/>
            </a:pPr>
            <a:endParaRPr lang="es-CL" dirty="0"/>
          </a:p>
          <a:p>
            <a:pPr marL="0" indent="0">
              <a:buNone/>
            </a:pPr>
            <a:endParaRPr lang="es-CL" dirty="0" smtClean="0"/>
          </a:p>
          <a:p>
            <a:pPr marL="0" indent="0">
              <a:buNone/>
            </a:pPr>
            <a:endParaRPr lang="es-CL" dirty="0"/>
          </a:p>
          <a:p>
            <a:pPr marL="0" indent="0">
              <a:buNone/>
            </a:pPr>
            <a:endParaRPr lang="es-CL" dirty="0" smtClean="0"/>
          </a:p>
          <a:p>
            <a:pPr marL="0" indent="0">
              <a:buNone/>
            </a:pPr>
            <a:endParaRPr lang="es-CL" dirty="0"/>
          </a:p>
          <a:p>
            <a:pPr marL="0" indent="0">
              <a:buNone/>
            </a:pPr>
            <a:endParaRPr lang="es-CL" dirty="0" smtClean="0"/>
          </a:p>
          <a:p>
            <a:pPr marL="0" indent="0">
              <a:buNone/>
            </a:pPr>
            <a:endParaRPr lang="es-CL" dirty="0"/>
          </a:p>
          <a:p>
            <a:pPr marL="0" indent="0">
              <a:buNone/>
            </a:pPr>
            <a:endParaRPr lang="es-CL" dirty="0" smtClean="0"/>
          </a:p>
          <a:p>
            <a:pPr marL="0" indent="0">
              <a:buNone/>
            </a:pPr>
            <a:endParaRPr lang="es-CL" dirty="0"/>
          </a:p>
          <a:p>
            <a:pPr marL="0" indent="0">
              <a:buNone/>
            </a:pPr>
            <a:r>
              <a:rPr lang="es-CL" dirty="0" smtClean="0"/>
              <a:t>                                                                                                                  V= R*I </a:t>
            </a:r>
          </a:p>
          <a:p>
            <a:pPr marL="0" indent="0">
              <a:buNone/>
            </a:pPr>
            <a:r>
              <a:rPr lang="es-CL" dirty="0" smtClean="0"/>
              <a:t>                                                            </a:t>
            </a:r>
          </a:p>
          <a:p>
            <a:pPr marL="0" indent="0">
              <a:buNone/>
            </a:pPr>
            <a:r>
              <a:rPr lang="es-CL" dirty="0" smtClean="0"/>
              <a:t>                                                          </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5291" y="3284984"/>
            <a:ext cx="4786962" cy="2808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3 Imagen"/>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866723" y="2293639"/>
            <a:ext cx="2143125" cy="2143125"/>
          </a:xfrm>
          <a:prstGeom prst="rect">
            <a:avLst/>
          </a:prstGeom>
        </p:spPr>
      </p:pic>
    </p:spTree>
    <p:extLst>
      <p:ext uri="{BB962C8B-B14F-4D97-AF65-F5344CB8AC3E}">
        <p14:creationId xmlns:p14="http://schemas.microsoft.com/office/powerpoint/2010/main" xmlns="" val="9981211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L" dirty="0"/>
          </a:p>
        </p:txBody>
      </p:sp>
      <p:sp>
        <p:nvSpPr>
          <p:cNvPr id="3" name="2 Marcador de contenido"/>
          <p:cNvSpPr>
            <a:spLocks noGrp="1"/>
          </p:cNvSpPr>
          <p:nvPr>
            <p:ph idx="1"/>
          </p:nvPr>
        </p:nvSpPr>
        <p:spPr/>
        <p:txBody>
          <a:bodyPr/>
          <a:lstStyle/>
          <a:p>
            <a:r>
              <a:rPr lang="es-CL" dirty="0" smtClean="0"/>
              <a:t>Capacitancia </a:t>
            </a:r>
          </a:p>
          <a:p>
            <a:endParaRPr lang="es-CL" dirty="0"/>
          </a:p>
          <a:p>
            <a:endParaRPr lang="es-CL" dirty="0" smtClean="0"/>
          </a:p>
          <a:p>
            <a:endParaRPr lang="es-CL" dirty="0"/>
          </a:p>
          <a:p>
            <a:endParaRPr lang="es-CL" dirty="0" smtClean="0"/>
          </a:p>
          <a:p>
            <a:r>
              <a:rPr lang="es-CL" dirty="0"/>
              <a:t> </a:t>
            </a:r>
            <a:r>
              <a:rPr lang="es-CL" dirty="0" smtClean="0"/>
              <a:t>                                              V= (1/</a:t>
            </a:r>
            <a:r>
              <a:rPr lang="es-CL" dirty="0" err="1" smtClean="0"/>
              <a:t>jwl</a:t>
            </a:r>
            <a:r>
              <a:rPr lang="es-CL" dirty="0" smtClean="0"/>
              <a:t>)*I</a:t>
            </a:r>
          </a:p>
          <a:p>
            <a:endParaRPr lang="es-CL"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55576" y="2924944"/>
            <a:ext cx="3600400" cy="312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3 Imagen"/>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580112" y="2218824"/>
            <a:ext cx="2519680" cy="1412240"/>
          </a:xfrm>
          <a:prstGeom prst="rect">
            <a:avLst/>
          </a:prstGeom>
        </p:spPr>
      </p:pic>
    </p:spTree>
    <p:extLst>
      <p:ext uri="{BB962C8B-B14F-4D97-AF65-F5344CB8AC3E}">
        <p14:creationId xmlns:p14="http://schemas.microsoft.com/office/powerpoint/2010/main" xmlns="" val="12920093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L"/>
          </a:p>
        </p:txBody>
      </p:sp>
      <p:sp>
        <p:nvSpPr>
          <p:cNvPr id="3" name="2 Marcador de contenido"/>
          <p:cNvSpPr>
            <a:spLocks noGrp="1"/>
          </p:cNvSpPr>
          <p:nvPr>
            <p:ph idx="1"/>
          </p:nvPr>
        </p:nvSpPr>
        <p:spPr/>
        <p:txBody>
          <a:bodyPr/>
          <a:lstStyle/>
          <a:p>
            <a:r>
              <a:rPr lang="es-CL" dirty="0" smtClean="0"/>
              <a:t>Inductancia</a:t>
            </a:r>
          </a:p>
          <a:p>
            <a:endParaRPr lang="es-CL" dirty="0"/>
          </a:p>
          <a:p>
            <a:endParaRPr lang="es-CL" dirty="0" smtClean="0"/>
          </a:p>
          <a:p>
            <a:endParaRPr lang="es-CL" dirty="0"/>
          </a:p>
          <a:p>
            <a:endParaRPr lang="es-CL" dirty="0" smtClean="0"/>
          </a:p>
          <a:p>
            <a:endParaRPr lang="es-CL" dirty="0"/>
          </a:p>
        </p:txBody>
      </p:sp>
      <p:pic>
        <p:nvPicPr>
          <p:cNvPr id="4" name="3 Imagen"/>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580112" y="2204864"/>
            <a:ext cx="2466975" cy="1847850"/>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38236" y="2780928"/>
            <a:ext cx="5053844" cy="3384376"/>
          </a:xfrm>
          <a:prstGeom prst="rect">
            <a:avLst/>
          </a:prstGeom>
        </p:spPr>
      </p:pic>
    </p:spTree>
    <p:extLst>
      <p:ext uri="{BB962C8B-B14F-4D97-AF65-F5344CB8AC3E}">
        <p14:creationId xmlns:p14="http://schemas.microsoft.com/office/powerpoint/2010/main" xmlns="" val="28362454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u="sng" dirty="0" smtClean="0"/>
              <a:t>Potencia en Corriente alterna</a:t>
            </a:r>
            <a:endParaRPr lang="es-CL" u="sng" dirty="0"/>
          </a:p>
        </p:txBody>
      </p:sp>
      <p:sp>
        <p:nvSpPr>
          <p:cNvPr id="3" name="2 Marcador de contenido"/>
          <p:cNvSpPr>
            <a:spLocks noGrp="1"/>
          </p:cNvSpPr>
          <p:nvPr>
            <p:ph idx="1"/>
          </p:nvPr>
        </p:nvSpPr>
        <p:spPr/>
        <p:txBody>
          <a:bodyPr/>
          <a:lstStyle/>
          <a:p>
            <a:endParaRPr lang="es-CL" dirty="0" smtClean="0"/>
          </a:p>
          <a:p>
            <a:r>
              <a:rPr lang="es-CL" dirty="0" smtClean="0"/>
              <a:t>Potencia Activa</a:t>
            </a:r>
          </a:p>
          <a:p>
            <a:endParaRPr lang="es-CL" dirty="0"/>
          </a:p>
          <a:p>
            <a:r>
              <a:rPr lang="es-CL" dirty="0" smtClean="0"/>
              <a:t>Potencia Reactiva</a:t>
            </a:r>
          </a:p>
          <a:p>
            <a:endParaRPr lang="es-CL" dirty="0"/>
          </a:p>
          <a:p>
            <a:r>
              <a:rPr lang="es-CL" dirty="0" smtClean="0"/>
              <a:t>Potencia Aparente </a:t>
            </a:r>
            <a:endParaRPr lang="es-CL" dirty="0"/>
          </a:p>
        </p:txBody>
      </p:sp>
    </p:spTree>
    <p:extLst>
      <p:ext uri="{BB962C8B-B14F-4D97-AF65-F5344CB8AC3E}">
        <p14:creationId xmlns:p14="http://schemas.microsoft.com/office/powerpoint/2010/main" xmlns="" val="27704267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L" dirty="0"/>
          </a:p>
        </p:txBody>
      </p:sp>
      <mc:AlternateContent xmlns:mc="http://schemas.openxmlformats.org/markup-compatibility/2006">
        <mc:Choice xmlns:a14="http://schemas.microsoft.com/office/drawing/2010/main" xmlns="" Requires="a14">
          <p:sp>
            <p:nvSpPr>
              <p:cNvPr id="5" name="4 Marcador de contenido"/>
              <p:cNvSpPr>
                <a:spLocks noGrp="1"/>
              </p:cNvSpPr>
              <p:nvPr>
                <p:ph idx="1"/>
              </p:nvPr>
            </p:nvSpPr>
            <p:spPr/>
            <p:txBody>
              <a:bodyPr>
                <a:normAutofit/>
              </a:bodyPr>
              <a:lstStyle/>
              <a:p>
                <a:endParaRPr lang="es-CL" dirty="0" smtClean="0"/>
              </a:p>
              <a:p>
                <a:endParaRPr lang="es-CL" dirty="0" smtClean="0"/>
              </a:p>
              <a:p>
                <a:endParaRPr lang="es-CL" dirty="0"/>
              </a:p>
              <a:p>
                <a:endParaRPr lang="es-CL" dirty="0" smtClean="0"/>
              </a:p>
              <a:p>
                <a:endParaRPr lang="es-CL" dirty="0" smtClean="0"/>
              </a:p>
              <a:p>
                <a:endParaRPr lang="es-CL" dirty="0"/>
              </a:p>
              <a:p>
                <a:r>
                  <a:rPr lang="es-CL" dirty="0" smtClean="0"/>
                  <a:t>Potencia activa =  </a:t>
                </a:r>
                <a14:m>
                  <m:oMath xmlns:m="http://schemas.openxmlformats.org/officeDocument/2006/math">
                    <m:sSup>
                      <m:sSupPr>
                        <m:ctrlPr>
                          <a:rPr lang="es-CL" i="1" smtClean="0">
                            <a:latin typeface="Cambria Math"/>
                          </a:rPr>
                        </m:ctrlPr>
                      </m:sSupPr>
                      <m:e>
                        <m:r>
                          <a:rPr lang="es-CL" b="0" i="1" smtClean="0">
                            <a:latin typeface="Cambria Math"/>
                          </a:rPr>
                          <m:t>𝐼</m:t>
                        </m:r>
                      </m:e>
                      <m:sup>
                        <m:r>
                          <a:rPr lang="es-CL" b="0" i="1" smtClean="0">
                            <a:latin typeface="Cambria Math"/>
                          </a:rPr>
                          <m:t>2</m:t>
                        </m:r>
                      </m:sup>
                    </m:sSup>
                    <m:r>
                      <m:rPr>
                        <m:sty m:val="p"/>
                      </m:rPr>
                      <a:rPr lang="es-CL" b="0" i="0" smtClean="0">
                        <a:latin typeface="Cambria Math"/>
                      </a:rPr>
                      <m:t>R</m:t>
                    </m:r>
                  </m:oMath>
                </a14:m>
                <a:endParaRPr lang="es-CL" dirty="0" smtClean="0"/>
              </a:p>
              <a:p>
                <a:r>
                  <a:rPr lang="es-CL" dirty="0" smtClean="0"/>
                  <a:t>Potencia reactiva= </a:t>
                </a:r>
                <a14:m>
                  <m:oMath xmlns:m="http://schemas.openxmlformats.org/officeDocument/2006/math">
                    <m:sSup>
                      <m:sSupPr>
                        <m:ctrlPr>
                          <a:rPr lang="es-CL" i="1" smtClean="0">
                            <a:latin typeface="Cambria Math"/>
                          </a:rPr>
                        </m:ctrlPr>
                      </m:sSupPr>
                      <m:e>
                        <m:r>
                          <a:rPr lang="es-CL" b="0" i="1" smtClean="0">
                            <a:latin typeface="Cambria Math"/>
                          </a:rPr>
                          <m:t>𝐼</m:t>
                        </m:r>
                      </m:e>
                      <m:sup>
                        <m:r>
                          <a:rPr lang="es-CL" b="0" i="1" smtClean="0">
                            <a:latin typeface="Cambria Math"/>
                          </a:rPr>
                          <m:t>2</m:t>
                        </m:r>
                      </m:sup>
                    </m:sSup>
                    <m:r>
                      <m:rPr>
                        <m:sty m:val="p"/>
                      </m:rPr>
                      <a:rPr lang="es-CL" b="0" i="0" smtClean="0">
                        <a:latin typeface="Cambria Math"/>
                      </a:rPr>
                      <m:t>X</m:t>
                    </m:r>
                    <m:r>
                      <a:rPr lang="es-CL" b="0" i="0" smtClean="0">
                        <a:latin typeface="Cambria Math"/>
                      </a:rPr>
                      <m:t> </m:t>
                    </m:r>
                  </m:oMath>
                </a14:m>
                <a:endParaRPr lang="es-CL" b="0" dirty="0" smtClean="0"/>
              </a:p>
              <a:p>
                <a:r>
                  <a:rPr lang="es-CL" dirty="0" smtClean="0"/>
                  <a:t>Potencia aparente= </a:t>
                </a:r>
                <a:r>
                  <a:rPr lang="es-CL" dirty="0" err="1" smtClean="0"/>
                  <a:t>P+jPx</a:t>
                </a:r>
                <a:r>
                  <a:rPr lang="es-CL" dirty="0" smtClean="0"/>
                  <a:t> = </a:t>
                </a:r>
                <a:r>
                  <a:rPr lang="es-CL" dirty="0" err="1" smtClean="0"/>
                  <a:t>Pa</a:t>
                </a:r>
                <a:r>
                  <a:rPr lang="es-CL" dirty="0"/>
                  <a:t> </a:t>
                </a:r>
                <a:r>
                  <a:rPr lang="es-CL" dirty="0" smtClean="0"/>
                  <a:t>* </a:t>
                </a:r>
                <a:r>
                  <a:rPr lang="es-CL" dirty="0" err="1" smtClean="0"/>
                  <a:t>cis</a:t>
                </a:r>
                <a:r>
                  <a:rPr lang="es-CL" dirty="0" smtClean="0"/>
                  <a:t> (</a:t>
                </a:r>
                <a14:m>
                  <m:oMath xmlns:m="http://schemas.openxmlformats.org/officeDocument/2006/math">
                    <m:r>
                      <a:rPr lang="es-CL" i="1" smtClean="0">
                        <a:latin typeface="Cambria Math"/>
                        <a:ea typeface="Cambria Math"/>
                      </a:rPr>
                      <m:t>∅</m:t>
                    </m:r>
                    <m:r>
                      <a:rPr lang="es-CL" b="0" i="1" smtClean="0">
                        <a:latin typeface="Cambria Math"/>
                        <a:ea typeface="Cambria Math"/>
                      </a:rPr>
                      <m:t>) </m:t>
                    </m:r>
                  </m:oMath>
                </a14:m>
                <a:endParaRPr lang="es-CL" dirty="0"/>
              </a:p>
            </p:txBody>
          </p:sp>
        </mc:Choice>
        <mc:Fallback>
          <p:sp>
            <p:nvSpPr>
              <p:cNvPr id="5" name="4 Marcador de contenido"/>
              <p:cNvSpPr>
                <a:spLocks noGrp="1" noRot="1" noChangeAspect="1" noMove="1" noResize="1" noEditPoints="1" noAdjustHandles="1" noChangeArrowheads="1" noChangeShapeType="1" noTextEdit="1"/>
              </p:cNvSpPr>
              <p:nvPr>
                <p:ph idx="1"/>
              </p:nvPr>
            </p:nvSpPr>
            <p:spPr>
              <a:blipFill rotWithShape="1">
                <a:blip r:embed="rId2" cstate="print"/>
                <a:stretch>
                  <a:fillRect b="-2372"/>
                </a:stretch>
              </a:blipFill>
            </p:spPr>
            <p:txBody>
              <a:bodyPr/>
              <a:lstStyle/>
              <a:p>
                <a:r>
                  <a:rPr lang="es-CL">
                    <a:noFill/>
                  </a:rPr>
                  <a:t> </a:t>
                </a:r>
              </a:p>
            </p:txBody>
          </p:sp>
        </mc:Fallback>
      </mc:AlternateContent>
      <p:pic>
        <p:nvPicPr>
          <p:cNvPr id="6" name="5 Imagen"/>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403648" y="1700808"/>
            <a:ext cx="6768752" cy="2722084"/>
          </a:xfrm>
          <a:prstGeom prst="rect">
            <a:avLst/>
          </a:prstGeom>
        </p:spPr>
      </p:pic>
    </p:spTree>
    <p:extLst>
      <p:ext uri="{BB962C8B-B14F-4D97-AF65-F5344CB8AC3E}">
        <p14:creationId xmlns:p14="http://schemas.microsoft.com/office/powerpoint/2010/main" xmlns="" val="10244982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u="sng" dirty="0" smtClean="0"/>
              <a:t>Circuitos Trifásicos </a:t>
            </a:r>
            <a:endParaRPr lang="es-CL" u="sng" dirty="0"/>
          </a:p>
        </p:txBody>
      </p:sp>
      <p:sp>
        <p:nvSpPr>
          <p:cNvPr id="3" name="2 Marcador de contenido"/>
          <p:cNvSpPr>
            <a:spLocks noGrp="1"/>
          </p:cNvSpPr>
          <p:nvPr>
            <p:ph idx="1"/>
          </p:nvPr>
        </p:nvSpPr>
        <p:spPr/>
        <p:txBody>
          <a:bodyPr/>
          <a:lstStyle/>
          <a:p>
            <a:endParaRPr lang="es-CL" dirty="0" smtClean="0"/>
          </a:p>
          <a:p>
            <a:r>
              <a:rPr lang="es-CL" dirty="0" smtClean="0"/>
              <a:t>Circuitos en estrella</a:t>
            </a:r>
          </a:p>
          <a:p>
            <a:endParaRPr lang="es-CL" dirty="0"/>
          </a:p>
          <a:p>
            <a:r>
              <a:rPr lang="es-CL" dirty="0" smtClean="0"/>
              <a:t>Circuitos en delta</a:t>
            </a:r>
            <a:endParaRPr lang="es-CL" dirty="0"/>
          </a:p>
        </p:txBody>
      </p:sp>
    </p:spTree>
    <p:extLst>
      <p:ext uri="{BB962C8B-B14F-4D97-AF65-F5344CB8AC3E}">
        <p14:creationId xmlns:p14="http://schemas.microsoft.com/office/powerpoint/2010/main" xmlns="" val="28824726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u="sng" dirty="0" smtClean="0"/>
              <a:t>Generación de voltaje en trifásicos</a:t>
            </a:r>
            <a:endParaRPr lang="es-CL" u="sng" dirty="0"/>
          </a:p>
        </p:txBody>
      </p:sp>
      <p:sp>
        <p:nvSpPr>
          <p:cNvPr id="3" name="2 Marcador de contenido"/>
          <p:cNvSpPr>
            <a:spLocks noGrp="1"/>
          </p:cNvSpPr>
          <p:nvPr>
            <p:ph idx="1"/>
          </p:nvPr>
        </p:nvSpPr>
        <p:spPr/>
        <p:txBody>
          <a:bodyPr>
            <a:normAutofit lnSpcReduction="10000"/>
          </a:bodyPr>
          <a:lstStyle/>
          <a:p>
            <a:endParaRPr lang="es-CL" dirty="0" smtClean="0"/>
          </a:p>
          <a:p>
            <a:endParaRPr lang="es-CL" dirty="0" smtClean="0"/>
          </a:p>
          <a:p>
            <a:endParaRPr lang="es-CL" dirty="0"/>
          </a:p>
          <a:p>
            <a:endParaRPr lang="es-CL" dirty="0" smtClean="0"/>
          </a:p>
          <a:p>
            <a:endParaRPr lang="es-CL" dirty="0"/>
          </a:p>
          <a:p>
            <a:endParaRPr lang="es-CL" dirty="0" smtClean="0"/>
          </a:p>
          <a:p>
            <a:endParaRPr lang="es-CL" dirty="0" smtClean="0"/>
          </a:p>
          <a:p>
            <a:r>
              <a:rPr lang="es-CL" dirty="0" smtClean="0"/>
              <a:t>Desfase de 120 grados entre voltajes </a:t>
            </a:r>
            <a:endParaRPr lang="es-CL" dirty="0"/>
          </a:p>
        </p:txBody>
      </p:sp>
      <p:pic>
        <p:nvPicPr>
          <p:cNvPr id="4" name="3 Imagen"/>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11560" y="1936646"/>
            <a:ext cx="2736304" cy="2943811"/>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635896" y="1702013"/>
            <a:ext cx="4392488" cy="3413078"/>
          </a:xfrm>
          <a:prstGeom prst="rect">
            <a:avLst/>
          </a:prstGeom>
        </p:spPr>
      </p:pic>
    </p:spTree>
    <p:extLst>
      <p:ext uri="{BB962C8B-B14F-4D97-AF65-F5344CB8AC3E}">
        <p14:creationId xmlns:p14="http://schemas.microsoft.com/office/powerpoint/2010/main" xmlns="" val="20449965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u="sng" dirty="0" smtClean="0"/>
              <a:t>Circuitos en estrella </a:t>
            </a:r>
            <a:endParaRPr lang="es-CL" u="sng" dirty="0"/>
          </a:p>
        </p:txBody>
      </p:sp>
      <mc:AlternateContent xmlns:mc="http://schemas.openxmlformats.org/markup-compatibility/2006">
        <mc:Choice xmlns:a14="http://schemas.microsoft.com/office/drawing/2010/main" xmlns="" Requires="a14">
          <p:sp>
            <p:nvSpPr>
              <p:cNvPr id="3" name="2 Marcador de contenido"/>
              <p:cNvSpPr>
                <a:spLocks noGrp="1"/>
              </p:cNvSpPr>
              <p:nvPr>
                <p:ph idx="1"/>
              </p:nvPr>
            </p:nvSpPr>
            <p:spPr/>
            <p:txBody>
              <a:bodyPr/>
              <a:lstStyle/>
              <a:p>
                <a:r>
                  <a:rPr lang="es-CL" dirty="0" smtClean="0"/>
                  <a:t>V</a:t>
                </a:r>
                <a:r>
                  <a:rPr lang="es-CL" sz="2000" dirty="0" err="1" smtClean="0"/>
                  <a:t>linea</a:t>
                </a:r>
                <a:r>
                  <a:rPr lang="es-CL" sz="2000" dirty="0" smtClean="0"/>
                  <a:t>=</a:t>
                </a:r>
                <a14:m>
                  <m:oMath xmlns:m="http://schemas.openxmlformats.org/officeDocument/2006/math">
                    <m:r>
                      <a:rPr lang="es-CL" b="0" i="0" smtClean="0">
                        <a:latin typeface="Cambria Math"/>
                        <a:ea typeface="Cambria Math"/>
                      </a:rPr>
                      <m:t>    </m:t>
                    </m:r>
                    <m:rad>
                      <m:radPr>
                        <m:degHide m:val="on"/>
                        <m:ctrlPr>
                          <a:rPr lang="es-CL" b="0" i="1" smtClean="0">
                            <a:latin typeface="Cambria Math"/>
                            <a:ea typeface="Cambria Math"/>
                          </a:rPr>
                        </m:ctrlPr>
                      </m:radPr>
                      <m:deg/>
                      <m:e>
                        <m:r>
                          <a:rPr lang="es-CL" b="0" i="1" smtClean="0">
                            <a:latin typeface="Cambria Math"/>
                            <a:ea typeface="Cambria Math"/>
                          </a:rPr>
                          <m:t>3</m:t>
                        </m:r>
                      </m:e>
                    </m:rad>
                    <m:r>
                      <a:rPr lang="es-CL" b="0" i="1" smtClean="0">
                        <a:latin typeface="Cambria Math"/>
                        <a:ea typeface="Cambria Math"/>
                      </a:rPr>
                      <m:t> </m:t>
                    </m:r>
                    <m:r>
                      <a:rPr lang="es-CL" b="0" i="1" smtClean="0">
                        <a:latin typeface="Cambria Math"/>
                        <a:ea typeface="Cambria Math"/>
                      </a:rPr>
                      <m:t>𝑉</m:t>
                    </m:r>
                  </m:oMath>
                </a14:m>
                <a:r>
                  <a:rPr lang="es-CL" sz="2000" dirty="0" smtClean="0"/>
                  <a:t>fase </a:t>
                </a:r>
                <a:r>
                  <a:rPr lang="es-CL" dirty="0" err="1" smtClean="0"/>
                  <a:t>Cis</a:t>
                </a:r>
                <a:r>
                  <a:rPr lang="es-CL" dirty="0" smtClean="0"/>
                  <a:t> (30)</a:t>
                </a:r>
              </a:p>
              <a:p>
                <a:r>
                  <a:rPr lang="es-CL" dirty="0" err="1" smtClean="0"/>
                  <a:t>I</a:t>
                </a:r>
                <a:r>
                  <a:rPr lang="es-CL" sz="2000" dirty="0" err="1" smtClean="0"/>
                  <a:t>linea</a:t>
                </a:r>
                <a:r>
                  <a:rPr lang="es-CL" sz="2000" dirty="0" smtClean="0"/>
                  <a:t>= =</a:t>
                </a:r>
                <a14:m>
                  <m:oMath xmlns:m="http://schemas.openxmlformats.org/officeDocument/2006/math">
                    <m:r>
                      <a:rPr lang="es-CL" b="0" i="0" smtClean="0">
                        <a:latin typeface="Cambria Math"/>
                        <a:ea typeface="Cambria Math"/>
                      </a:rPr>
                      <m:t>   </m:t>
                    </m:r>
                    <m:rad>
                      <m:radPr>
                        <m:degHide m:val="on"/>
                        <m:ctrlPr>
                          <a:rPr lang="es-CL" b="0" i="1" smtClean="0">
                            <a:latin typeface="Cambria Math"/>
                            <a:ea typeface="Cambria Math"/>
                          </a:rPr>
                        </m:ctrlPr>
                      </m:radPr>
                      <m:deg/>
                      <m:e>
                        <m:r>
                          <a:rPr lang="es-CL" b="0" i="1" smtClean="0">
                            <a:latin typeface="Cambria Math"/>
                            <a:ea typeface="Cambria Math"/>
                          </a:rPr>
                          <m:t>3</m:t>
                        </m:r>
                      </m:e>
                    </m:rad>
                  </m:oMath>
                </a14:m>
                <a:r>
                  <a:rPr lang="es-CL" dirty="0" smtClean="0"/>
                  <a:t> </a:t>
                </a:r>
                <a:r>
                  <a:rPr lang="es-CL" dirty="0" err="1" smtClean="0"/>
                  <a:t>I</a:t>
                </a:r>
                <a:r>
                  <a:rPr lang="es-CL" sz="2000" dirty="0" err="1" smtClean="0"/>
                  <a:t>fase</a:t>
                </a:r>
                <a:r>
                  <a:rPr lang="es-CL" sz="2000" dirty="0" smtClean="0"/>
                  <a:t> </a:t>
                </a:r>
                <a:r>
                  <a:rPr lang="es-CL" dirty="0" err="1" smtClean="0"/>
                  <a:t>Cis</a:t>
                </a:r>
                <a:r>
                  <a:rPr lang="es-CL" dirty="0" smtClean="0"/>
                  <a:t> (30)</a:t>
                </a:r>
              </a:p>
              <a:p>
                <a:endParaRPr lang="es-CL" dirty="0"/>
              </a:p>
            </p:txBody>
          </p:sp>
        </mc:Choice>
        <mc:Fallback>
          <p:sp>
            <p:nvSpPr>
              <p:cNvPr id="3" name="2 Marcador de contenido"/>
              <p:cNvSpPr>
                <a:spLocks noGrp="1" noRot="1" noChangeAspect="1" noMove="1" noResize="1" noEditPoints="1" noAdjustHandles="1" noChangeArrowheads="1" noChangeShapeType="1" noTextEdit="1"/>
              </p:cNvSpPr>
              <p:nvPr>
                <p:ph idx="1"/>
              </p:nvPr>
            </p:nvSpPr>
            <p:spPr>
              <a:blipFill rotWithShape="1">
                <a:blip r:embed="rId2" cstate="print"/>
                <a:stretch>
                  <a:fillRect/>
                </a:stretch>
              </a:blipFill>
            </p:spPr>
            <p:txBody>
              <a:bodyPr/>
              <a:lstStyle/>
              <a:p>
                <a:r>
                  <a:rPr lang="es-CL">
                    <a:noFill/>
                  </a:rPr>
                  <a:t> </a:t>
                </a:r>
              </a:p>
            </p:txBody>
          </p:sp>
        </mc:Fallback>
      </mc:AlternateContent>
      <p:pic>
        <p:nvPicPr>
          <p:cNvPr id="4" name="3 Imagen"/>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5617" y="3284984"/>
            <a:ext cx="7129262" cy="3362224"/>
          </a:xfrm>
          <a:prstGeom prst="rect">
            <a:avLst/>
          </a:prstGeom>
        </p:spPr>
      </p:pic>
    </p:spTree>
    <p:extLst>
      <p:ext uri="{BB962C8B-B14F-4D97-AF65-F5344CB8AC3E}">
        <p14:creationId xmlns:p14="http://schemas.microsoft.com/office/powerpoint/2010/main" xmlns="" val="1707060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u="sng" dirty="0" smtClean="0"/>
              <a:t>Circuito en delta</a:t>
            </a:r>
            <a:endParaRPr lang="es-CL" u="sng" dirty="0"/>
          </a:p>
        </p:txBody>
      </p:sp>
      <mc:AlternateContent xmlns:mc="http://schemas.openxmlformats.org/markup-compatibility/2006">
        <mc:Choice xmlns:a14="http://schemas.microsoft.com/office/drawing/2010/main" xmlns="" Requires="a14">
          <p:sp>
            <p:nvSpPr>
              <p:cNvPr id="3" name="2 Marcador de contenido"/>
              <p:cNvSpPr>
                <a:spLocks noGrp="1"/>
              </p:cNvSpPr>
              <p:nvPr>
                <p:ph idx="1"/>
              </p:nvPr>
            </p:nvSpPr>
            <p:spPr/>
            <p:txBody>
              <a:bodyPr/>
              <a:lstStyle/>
              <a:p>
                <a:endParaRPr lang="es-CL" dirty="0"/>
              </a:p>
              <a:p>
                <a:r>
                  <a:rPr lang="es-CL" dirty="0" smtClean="0"/>
                  <a:t>El voltaje es igual en toda la conexión </a:t>
                </a:r>
              </a:p>
              <a:p>
                <a:r>
                  <a:rPr lang="es-CL" dirty="0" err="1" smtClean="0"/>
                  <a:t>I</a:t>
                </a:r>
                <a:r>
                  <a:rPr lang="es-CL" sz="2000" dirty="0" err="1" smtClean="0"/>
                  <a:t>linea</a:t>
                </a:r>
                <a:r>
                  <a:rPr lang="es-CL" sz="2000" dirty="0"/>
                  <a:t> </a:t>
                </a:r>
                <a:r>
                  <a:rPr lang="es-CL" sz="2000" dirty="0" smtClean="0"/>
                  <a:t>=   </a:t>
                </a:r>
                <a14:m>
                  <m:oMath xmlns:m="http://schemas.openxmlformats.org/officeDocument/2006/math">
                    <m:rad>
                      <m:radPr>
                        <m:degHide m:val="on"/>
                        <m:ctrlPr>
                          <a:rPr lang="es-CL" b="0" i="1" smtClean="0">
                            <a:latin typeface="Cambria Math"/>
                            <a:ea typeface="Cambria Math"/>
                          </a:rPr>
                        </m:ctrlPr>
                      </m:radPr>
                      <m:deg/>
                      <m:e>
                        <m:r>
                          <a:rPr lang="es-CL" b="0" i="1" smtClean="0">
                            <a:latin typeface="Cambria Math"/>
                            <a:ea typeface="Cambria Math"/>
                          </a:rPr>
                          <m:t>3</m:t>
                        </m:r>
                      </m:e>
                    </m:rad>
                  </m:oMath>
                </a14:m>
                <a:r>
                  <a:rPr lang="es-CL" dirty="0" smtClean="0"/>
                  <a:t> </a:t>
                </a:r>
                <a:r>
                  <a:rPr lang="es-CL" dirty="0" err="1" smtClean="0"/>
                  <a:t>I</a:t>
                </a:r>
                <a:r>
                  <a:rPr lang="es-CL" sz="2000" dirty="0" err="1" smtClean="0"/>
                  <a:t>fase</a:t>
                </a:r>
                <a:r>
                  <a:rPr lang="es-CL" sz="2000" dirty="0" smtClean="0"/>
                  <a:t> </a:t>
                </a:r>
                <a:r>
                  <a:rPr lang="es-CL" dirty="0" err="1" smtClean="0"/>
                  <a:t>Cis</a:t>
                </a:r>
                <a:r>
                  <a:rPr lang="es-CL" dirty="0" smtClean="0"/>
                  <a:t> (30)</a:t>
                </a:r>
              </a:p>
              <a:p>
                <a:endParaRPr lang="es-CL" dirty="0"/>
              </a:p>
            </p:txBody>
          </p:sp>
        </mc:Choice>
        <mc:Fallback>
          <p:sp>
            <p:nvSpPr>
              <p:cNvPr id="3" name="2 Marcador de contenido"/>
              <p:cNvSpPr>
                <a:spLocks noGrp="1" noRot="1" noChangeAspect="1" noMove="1" noResize="1" noEditPoints="1" noAdjustHandles="1" noChangeArrowheads="1" noChangeShapeType="1" noTextEdit="1"/>
              </p:cNvSpPr>
              <p:nvPr>
                <p:ph idx="1"/>
              </p:nvPr>
            </p:nvSpPr>
            <p:spPr>
              <a:blipFill rotWithShape="1">
                <a:blip r:embed="rId2" cstate="print"/>
                <a:stretch>
                  <a:fillRect/>
                </a:stretch>
              </a:blipFill>
            </p:spPr>
            <p:txBody>
              <a:bodyPr/>
              <a:lstStyle/>
              <a:p>
                <a:r>
                  <a:rPr lang="es-CL">
                    <a:noFill/>
                  </a:rPr>
                  <a:t> </a:t>
                </a:r>
              </a:p>
            </p:txBody>
          </p:sp>
        </mc:Fallback>
      </mc:AlternateContent>
      <p:pic>
        <p:nvPicPr>
          <p:cNvPr id="5" name="4 Imagen"/>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27584" y="3717032"/>
            <a:ext cx="7056784" cy="2736303"/>
          </a:xfrm>
          <a:prstGeom prst="rect">
            <a:avLst/>
          </a:prstGeom>
        </p:spPr>
      </p:pic>
    </p:spTree>
    <p:extLst>
      <p:ext uri="{BB962C8B-B14F-4D97-AF65-F5344CB8AC3E}">
        <p14:creationId xmlns:p14="http://schemas.microsoft.com/office/powerpoint/2010/main" xmlns="" val="26487427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071467" y="655951"/>
            <a:ext cx="2883803" cy="400110"/>
          </a:xfrm>
          <a:prstGeom prst="rect">
            <a:avLst/>
          </a:prstGeom>
        </p:spPr>
        <p:txBody>
          <a:bodyPr wrap="none">
            <a:spAutoFit/>
          </a:bodyPr>
          <a:lstStyle/>
          <a:p>
            <a:r>
              <a:rPr lang="es-CL" sz="2000" b="1" u="sng" dirty="0" smtClean="0">
                <a:latin typeface="+mj-lt"/>
              </a:rPr>
              <a:t>Ejemplos C.A Monofásico</a:t>
            </a:r>
            <a:endParaRPr lang="es-CL" sz="2000" b="1" u="sng" dirty="0">
              <a:latin typeface="+mj-lt"/>
            </a:endParaRPr>
          </a:p>
        </p:txBody>
      </p:sp>
      <p:pic>
        <p:nvPicPr>
          <p:cNvPr id="2051" name="Imagen 1"/>
          <p:cNvPicPr>
            <a:picLocks noChangeAspect="1" noChangeArrowheads="1"/>
          </p:cNvPicPr>
          <p:nvPr/>
        </p:nvPicPr>
        <p:blipFill>
          <a:blip r:embed="rId2" cstate="print">
            <a:extLst>
              <a:ext uri="{28A0092B-C50C-407E-A947-70E740481C1C}">
                <a14:useLocalDpi xmlns:a14="http://schemas.microsoft.com/office/drawing/2010/main" xmlns="" val="0"/>
              </a:ext>
            </a:extLst>
          </a:blip>
          <a:srcRect l="1433"/>
          <a:stretch>
            <a:fillRect/>
          </a:stretch>
        </p:blipFill>
        <p:spPr bwMode="auto">
          <a:xfrm>
            <a:off x="4283968" y="1349848"/>
            <a:ext cx="3019425" cy="1538288"/>
          </a:xfrm>
          <a:prstGeom prst="rect">
            <a:avLst/>
          </a:prstGeom>
          <a:noFill/>
          <a:extLst>
            <a:ext uri="{909E8E84-426E-40DD-AFC4-6F175D3DCCD1}">
              <a14:hiddenFill xmlns:a14="http://schemas.microsoft.com/office/drawing/2010/main" xmlns="">
                <a:solidFill>
                  <a:srgbClr val="FFFFFF"/>
                </a:solidFill>
              </a14:hiddenFill>
            </a:ext>
          </a:extLst>
        </p:spPr>
      </p:pic>
      <p:sp>
        <p:nvSpPr>
          <p:cNvPr id="6" name="Cuadro de texto 2"/>
          <p:cNvSpPr txBox="1">
            <a:spLocks noChangeArrowheads="1"/>
          </p:cNvSpPr>
          <p:nvPr/>
        </p:nvSpPr>
        <p:spPr bwMode="auto">
          <a:xfrm>
            <a:off x="3275856" y="1724202"/>
            <a:ext cx="1126490" cy="673100"/>
          </a:xfrm>
          <a:prstGeom prst="rect">
            <a:avLst/>
          </a:prstGeom>
          <a:noFill/>
          <a:ln w="9525">
            <a:noFill/>
            <a:miter lim="800000"/>
            <a:headEnd/>
            <a:tailEnd/>
          </a:ln>
        </p:spPr>
        <p:txBody>
          <a:bodyPr rot="0" vert="horz" wrap="square" lIns="91440" tIns="45720" rIns="91440" bIns="45720" anchor="t" anchorCtr="0">
            <a:noAutofit/>
          </a:bodyPr>
          <a:lstStyle/>
          <a:p>
            <a:pPr algn="just">
              <a:lnSpc>
                <a:spcPct val="115000"/>
              </a:lnSpc>
              <a:spcAft>
                <a:spcPts val="1000"/>
              </a:spcAft>
            </a:pPr>
            <a:r>
              <a:rPr lang="es-CL" sz="1200" dirty="0" err="1">
                <a:effectLst/>
                <a:latin typeface="Arial" pitchFamily="34" charset="0"/>
                <a:ea typeface="Calibri"/>
                <a:cs typeface="Arial" pitchFamily="34" charset="0"/>
              </a:rPr>
              <a:t>E</a:t>
            </a:r>
            <a:r>
              <a:rPr lang="es-CL" sz="1200" baseline="-25000" dirty="0" err="1">
                <a:effectLst/>
                <a:latin typeface="Arial" pitchFamily="34" charset="0"/>
                <a:ea typeface="Calibri"/>
                <a:cs typeface="Arial" pitchFamily="34" charset="0"/>
              </a:rPr>
              <a:t>ef</a:t>
            </a:r>
            <a:r>
              <a:rPr lang="es-CL" sz="1200" dirty="0">
                <a:effectLst/>
                <a:latin typeface="Arial" pitchFamily="34" charset="0"/>
                <a:ea typeface="Calibri"/>
                <a:cs typeface="Arial" pitchFamily="34" charset="0"/>
              </a:rPr>
              <a:t> = 220 V</a:t>
            </a:r>
          </a:p>
          <a:p>
            <a:pPr algn="just">
              <a:lnSpc>
                <a:spcPct val="115000"/>
              </a:lnSpc>
              <a:spcAft>
                <a:spcPts val="1000"/>
              </a:spcAft>
            </a:pPr>
            <a:r>
              <a:rPr lang="es-CL" sz="1200" dirty="0">
                <a:effectLst/>
                <a:latin typeface="Arial" pitchFamily="34" charset="0"/>
                <a:ea typeface="Calibri"/>
                <a:cs typeface="Arial" pitchFamily="34" charset="0"/>
              </a:rPr>
              <a:t>f = 50 Hz</a:t>
            </a:r>
          </a:p>
          <a:p>
            <a:pPr>
              <a:lnSpc>
                <a:spcPct val="115000"/>
              </a:lnSpc>
              <a:spcAft>
                <a:spcPts val="1000"/>
              </a:spcAft>
            </a:pPr>
            <a:r>
              <a:rPr lang="es-CL" sz="1100" dirty="0">
                <a:effectLst/>
                <a:latin typeface="Calibri"/>
                <a:ea typeface="Calibri"/>
                <a:cs typeface="Times New Roman"/>
              </a:rPr>
              <a:t> </a:t>
            </a:r>
          </a:p>
        </p:txBody>
      </p:sp>
      <p:sp>
        <p:nvSpPr>
          <p:cNvPr id="7" name="Cuadro de texto 2"/>
          <p:cNvSpPr txBox="1">
            <a:spLocks noChangeArrowheads="1"/>
          </p:cNvSpPr>
          <p:nvPr/>
        </p:nvSpPr>
        <p:spPr bwMode="auto">
          <a:xfrm>
            <a:off x="7452320" y="1724202"/>
            <a:ext cx="1220663" cy="70167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just">
              <a:lnSpc>
                <a:spcPct val="115000"/>
              </a:lnSpc>
              <a:spcAft>
                <a:spcPts val="1000"/>
              </a:spcAft>
            </a:pPr>
            <a:r>
              <a:rPr lang="es-CL" sz="1200" dirty="0">
                <a:effectLst/>
                <a:latin typeface="Arial" pitchFamily="34" charset="0"/>
                <a:ea typeface="Calibri"/>
                <a:cs typeface="Arial" pitchFamily="34" charset="0"/>
              </a:rPr>
              <a:t>Z = 103/0° Ω</a:t>
            </a:r>
          </a:p>
          <a:p>
            <a:pPr algn="just">
              <a:lnSpc>
                <a:spcPct val="115000"/>
              </a:lnSpc>
              <a:spcAft>
                <a:spcPts val="1000"/>
              </a:spcAft>
            </a:pPr>
            <a:r>
              <a:rPr lang="es-CL" sz="1200" dirty="0">
                <a:effectLst/>
                <a:latin typeface="Arial" pitchFamily="34" charset="0"/>
                <a:ea typeface="Calibri"/>
                <a:cs typeface="Arial" pitchFamily="34" charset="0"/>
              </a:rPr>
              <a:t>Z = 103/90° Ω</a:t>
            </a:r>
          </a:p>
          <a:p>
            <a:pPr algn="just">
              <a:lnSpc>
                <a:spcPct val="115000"/>
              </a:lnSpc>
              <a:spcAft>
                <a:spcPts val="1000"/>
              </a:spcAft>
            </a:pPr>
            <a:r>
              <a:rPr lang="es-CL" sz="1200" dirty="0">
                <a:effectLst/>
                <a:latin typeface="Arial" pitchFamily="34" charset="0"/>
                <a:ea typeface="Calibri"/>
                <a:cs typeface="Arial" pitchFamily="34" charset="0"/>
              </a:rPr>
              <a:t>Z = 103/-90° Ω</a:t>
            </a:r>
          </a:p>
        </p:txBody>
      </p:sp>
      <p:sp>
        <p:nvSpPr>
          <p:cNvPr id="5" name="Rectangle 4"/>
          <p:cNvSpPr>
            <a:spLocks noChangeArrowheads="1"/>
          </p:cNvSpPr>
          <p:nvPr/>
        </p:nvSpPr>
        <p:spPr bwMode="auto">
          <a:xfrm>
            <a:off x="697537" y="1131874"/>
            <a:ext cx="2361143" cy="2092881"/>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171450" marR="0" lvl="0" indent="-17145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s-CL"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En el circuito indicado en la figura E.2.1 calcular, empleando Ley de Ohm, el valor efectivo (RMS) de la corriente I, el modulo y ángulo para los valores de impedancia y voltajes indicados.</a:t>
            </a:r>
            <a:endParaRPr kumimoji="0" lang="es-CL"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5"/>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CL"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6"/>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CL" sz="1800" b="0" i="0" u="none" strike="noStrike" cap="none" normalizeH="0" baseline="0" smtClean="0">
              <a:ln>
                <a:noFill/>
              </a:ln>
              <a:solidFill>
                <a:schemeClr val="tx1"/>
              </a:solidFill>
              <a:effectLst/>
              <a:latin typeface="Arial" pitchFamily="34" charset="0"/>
              <a:cs typeface="Arial" pitchFamily="34" charset="0"/>
            </a:endParaRPr>
          </a:p>
        </p:txBody>
      </p:sp>
      <mc:AlternateContent xmlns:mc="http://schemas.openxmlformats.org/markup-compatibility/2006">
        <mc:Choice xmlns:a14="http://schemas.microsoft.com/office/drawing/2010/main" xmlns="" Requires="a14">
          <p:sp>
            <p:nvSpPr>
              <p:cNvPr id="10" name="9 Rectángulo"/>
              <p:cNvSpPr/>
              <p:nvPr/>
            </p:nvSpPr>
            <p:spPr>
              <a:xfrm>
                <a:off x="1997968" y="3224755"/>
                <a:ext cx="4572000" cy="461729"/>
              </a:xfrm>
              <a:prstGeom prst="rect">
                <a:avLst/>
              </a:prstGeom>
            </p:spPr>
            <p:txBody>
              <a:bodyPr>
                <a:spAutoFit/>
              </a:bodyPr>
              <a:lstStyle/>
              <a:p>
                <a:pPr algn="ctr"/>
                <a:r>
                  <a:rPr lang="es-CL" sz="1400" dirty="0">
                    <a:latin typeface="Arial" pitchFamily="34" charset="0"/>
                    <a:cs typeface="Arial" pitchFamily="34" charset="0"/>
                  </a:rPr>
                  <a:t>Por la Ley de </a:t>
                </a:r>
                <a:r>
                  <a:rPr lang="es-CL" sz="1400" dirty="0" smtClean="0">
                    <a:latin typeface="Arial" pitchFamily="34" charset="0"/>
                    <a:cs typeface="Arial" pitchFamily="34" charset="0"/>
                  </a:rPr>
                  <a:t>Ohm </a:t>
                </a:r>
                <a:r>
                  <a:rPr lang="es-CL" dirty="0"/>
                  <a:t> </a:t>
                </a:r>
                <a14:m>
                  <m:oMath xmlns:m="http://schemas.openxmlformats.org/officeDocument/2006/math">
                    <m:sSub>
                      <m:sSubPr>
                        <m:ctrlPr>
                          <a:rPr lang="es-CL" sz="1600" i="1"/>
                        </m:ctrlPr>
                      </m:sSubPr>
                      <m:e>
                        <m:r>
                          <a:rPr lang="es-CL" sz="1600" i="1"/>
                          <m:t>𝐸</m:t>
                        </m:r>
                      </m:e>
                      <m:sub>
                        <m:r>
                          <a:rPr lang="es-CL" sz="1600" i="1"/>
                          <m:t>𝑒𝑓</m:t>
                        </m:r>
                      </m:sub>
                    </m:sSub>
                    <m:r>
                      <a:rPr lang="es-CL" sz="1600" i="1"/>
                      <m:t>= </m:t>
                    </m:r>
                    <m:sSub>
                      <m:sSubPr>
                        <m:ctrlPr>
                          <a:rPr lang="es-CL" sz="1600" i="1"/>
                        </m:ctrlPr>
                      </m:sSubPr>
                      <m:e>
                        <m:r>
                          <a:rPr lang="es-CL" sz="1600" i="1"/>
                          <m:t>𝐼</m:t>
                        </m:r>
                      </m:e>
                      <m:sub>
                        <m:r>
                          <a:rPr lang="es-CL" sz="1600" i="1"/>
                          <m:t>𝑒𝑓</m:t>
                        </m:r>
                      </m:sub>
                    </m:sSub>
                    <m:r>
                      <a:rPr lang="es-CL" sz="1600" i="1"/>
                      <m:t>∙</m:t>
                    </m:r>
                    <m:r>
                      <a:rPr lang="es-CL" sz="1600" i="1"/>
                      <m:t>𝑍</m:t>
                    </m:r>
                    <m:r>
                      <a:rPr lang="es-CL" sz="1600" i="1"/>
                      <m:t> </m:t>
                    </m:r>
                    <m:box>
                      <m:boxPr>
                        <m:ctrlPr>
                          <a:rPr lang="es-CL" sz="1600" i="1"/>
                        </m:ctrlPr>
                      </m:boxPr>
                      <m:e>
                        <m:r>
                          <a:rPr lang="es-CL" sz="1600" i="1" smtClean="0">
                            <a:latin typeface="Cambria Math"/>
                            <a:ea typeface="Cambria Math"/>
                          </a:rPr>
                          <m:t>⇒</m:t>
                        </m:r>
                      </m:e>
                    </m:box>
                    <m:r>
                      <a:rPr lang="es-CL" sz="1600" i="1"/>
                      <m:t> </m:t>
                    </m:r>
                    <m:sSub>
                      <m:sSubPr>
                        <m:ctrlPr>
                          <a:rPr lang="es-CL" sz="1600" i="1"/>
                        </m:ctrlPr>
                      </m:sSubPr>
                      <m:e>
                        <m:r>
                          <a:rPr lang="es-CL" sz="1600" i="1"/>
                          <m:t>𝐼</m:t>
                        </m:r>
                      </m:e>
                      <m:sub>
                        <m:r>
                          <a:rPr lang="es-CL" sz="1600" i="1"/>
                          <m:t>𝑒𝑓</m:t>
                        </m:r>
                        <m:r>
                          <a:rPr lang="es-CL" sz="1600" i="1"/>
                          <m:t> </m:t>
                        </m:r>
                      </m:sub>
                    </m:sSub>
                    <m:r>
                      <a:rPr lang="es-CL" sz="1600" i="1"/>
                      <m:t>= </m:t>
                    </m:r>
                    <m:f>
                      <m:fPr>
                        <m:ctrlPr>
                          <a:rPr lang="es-CL" sz="1600" i="1"/>
                        </m:ctrlPr>
                      </m:fPr>
                      <m:num>
                        <m:sSub>
                          <m:sSubPr>
                            <m:ctrlPr>
                              <a:rPr lang="es-CL" sz="1600" i="1"/>
                            </m:ctrlPr>
                          </m:sSubPr>
                          <m:e>
                            <m:r>
                              <a:rPr lang="es-CL" sz="1600" i="1"/>
                              <m:t>𝐸</m:t>
                            </m:r>
                          </m:e>
                          <m:sub>
                            <m:r>
                              <a:rPr lang="es-CL" sz="1600" i="1"/>
                              <m:t>𝑒𝑓</m:t>
                            </m:r>
                          </m:sub>
                        </m:sSub>
                      </m:num>
                      <m:den>
                        <m:r>
                          <a:rPr lang="es-CL" sz="1600" i="1"/>
                          <m:t>𝑍</m:t>
                        </m:r>
                      </m:den>
                    </m:f>
                  </m:oMath>
                </a14:m>
                <a:endParaRPr lang="es-CL" dirty="0"/>
              </a:p>
            </p:txBody>
          </p:sp>
        </mc:Choice>
        <mc:Fallback>
          <p:sp>
            <p:nvSpPr>
              <p:cNvPr id="10" name="9 Rectángulo"/>
              <p:cNvSpPr>
                <a:spLocks noRot="1" noChangeAspect="1" noMove="1" noResize="1" noEditPoints="1" noAdjustHandles="1" noChangeArrowheads="1" noChangeShapeType="1" noTextEdit="1"/>
              </p:cNvSpPr>
              <p:nvPr/>
            </p:nvSpPr>
            <p:spPr>
              <a:xfrm>
                <a:off x="1997968" y="3224755"/>
                <a:ext cx="4572000" cy="461729"/>
              </a:xfrm>
              <a:prstGeom prst="rect">
                <a:avLst/>
              </a:prstGeom>
              <a:blipFill rotWithShape="1">
                <a:blip r:embed="rId3" cstate="print"/>
                <a:stretch>
                  <a:fillRect/>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11" name="10 Rectángulo"/>
              <p:cNvSpPr/>
              <p:nvPr/>
            </p:nvSpPr>
            <p:spPr>
              <a:xfrm>
                <a:off x="710324" y="3754501"/>
                <a:ext cx="7606092" cy="433196"/>
              </a:xfrm>
              <a:prstGeom prst="rect">
                <a:avLst/>
              </a:prstGeom>
            </p:spPr>
            <p:txBody>
              <a:bodyPr wrap="square">
                <a:spAutoFit/>
              </a:bodyPr>
              <a:lstStyle/>
              <a:p>
                <a:pPr algn="ctr"/>
                <a:r>
                  <a:rPr lang="es-CL" sz="1400" dirty="0" smtClean="0">
                    <a:latin typeface="Arial" pitchFamily="34" charset="0"/>
                    <a:cs typeface="Arial" pitchFamily="34" charset="0"/>
                  </a:rPr>
                  <a:t>Para el caso 1, Z = 103/0</a:t>
                </a:r>
                <a:r>
                  <a:rPr lang="es-CL" sz="1400" dirty="0">
                    <a:latin typeface="Arial" pitchFamily="34" charset="0"/>
                    <a:cs typeface="Arial" pitchFamily="34" charset="0"/>
                  </a:rPr>
                  <a:t>° </a:t>
                </a:r>
                <a:r>
                  <a:rPr lang="es-CL" sz="1400" dirty="0" smtClean="0">
                    <a:latin typeface="Arial" pitchFamily="34" charset="0"/>
                    <a:cs typeface="Arial" pitchFamily="34" charset="0"/>
                  </a:rPr>
                  <a:t>Ω:  </a:t>
                </a:r>
                <a14:m>
                  <m:oMath xmlns:m="http://schemas.openxmlformats.org/officeDocument/2006/math">
                    <m:r>
                      <a:rPr lang="es-CL" sz="1400" b="0" i="0" smtClean="0">
                        <a:latin typeface="Cambria Math"/>
                      </a:rPr>
                      <m:t> </m:t>
                    </m:r>
                    <m:sSub>
                      <m:sSubPr>
                        <m:ctrlPr>
                          <a:rPr lang="es-CL" sz="1400" i="1"/>
                        </m:ctrlPr>
                      </m:sSubPr>
                      <m:e>
                        <m:r>
                          <a:rPr lang="es-CL" sz="1400" i="1"/>
                          <m:t>𝐼</m:t>
                        </m:r>
                      </m:e>
                      <m:sub>
                        <m:r>
                          <a:rPr lang="es-CL" sz="1400" i="1"/>
                          <m:t>𝑒𝑓</m:t>
                        </m:r>
                        <m:r>
                          <a:rPr lang="es-CL" sz="1400" i="1"/>
                          <m:t> </m:t>
                        </m:r>
                      </m:sub>
                    </m:sSub>
                    <m:r>
                      <a:rPr lang="es-CL" sz="1400" i="1"/>
                      <m:t>= </m:t>
                    </m:r>
                    <m:f>
                      <m:fPr>
                        <m:ctrlPr>
                          <a:rPr lang="es-CL" sz="1400" i="1"/>
                        </m:ctrlPr>
                      </m:fPr>
                      <m:num>
                        <m:r>
                          <a:rPr lang="es-CL" sz="1400" i="1"/>
                          <m:t>200/0° </m:t>
                        </m:r>
                        <m:r>
                          <a:rPr lang="es-CL" sz="1400" i="1"/>
                          <m:t>𝑣</m:t>
                        </m:r>
                      </m:num>
                      <m:den>
                        <m:r>
                          <a:rPr lang="es-CL" sz="1400" i="1"/>
                          <m:t>103/0° Ω</m:t>
                        </m:r>
                      </m:den>
                    </m:f>
                    <m:r>
                      <a:rPr lang="es-CL" sz="1400" i="1"/>
                      <m:t> </m:t>
                    </m:r>
                    <m:r>
                      <a:rPr lang="es-CL" sz="1400" b="0" i="1" smtClean="0">
                        <a:latin typeface="Cambria Math"/>
                      </a:rPr>
                      <m:t>  </m:t>
                    </m:r>
                    <m:r>
                      <a:rPr lang="es-CL" sz="1400" b="0" i="1" smtClean="0">
                        <a:latin typeface="Cambria Math"/>
                        <a:ea typeface="Cambria Math"/>
                      </a:rPr>
                      <m:t>⇒ </m:t>
                    </m:r>
                    <m:sSub>
                      <m:sSubPr>
                        <m:ctrlPr>
                          <a:rPr lang="es-CL" sz="1400" i="1"/>
                        </m:ctrlPr>
                      </m:sSubPr>
                      <m:e>
                        <m:r>
                          <a:rPr lang="es-CL" sz="1400" i="1"/>
                          <m:t>𝐼</m:t>
                        </m:r>
                      </m:e>
                      <m:sub>
                        <m:r>
                          <a:rPr lang="es-CL" sz="1400" i="1"/>
                          <m:t>𝑒𝑓</m:t>
                        </m:r>
                        <m:r>
                          <a:rPr lang="es-CL" sz="1400" i="1"/>
                          <m:t> </m:t>
                        </m:r>
                      </m:sub>
                    </m:sSub>
                    <m:r>
                      <a:rPr lang="es-CL" sz="1400" i="1"/>
                      <m:t>= 2,14/0° (</m:t>
                    </m:r>
                    <m:r>
                      <a:rPr lang="es-CL" sz="1400" i="1"/>
                      <m:t>𝐴</m:t>
                    </m:r>
                    <m:r>
                      <a:rPr lang="es-CL" sz="1400" i="1"/>
                      <m:t>)</m:t>
                    </m:r>
                  </m:oMath>
                </a14:m>
                <a:endParaRPr lang="es-CL" sz="1400" dirty="0"/>
              </a:p>
            </p:txBody>
          </p:sp>
        </mc:Choice>
        <mc:Fallback>
          <p:sp>
            <p:nvSpPr>
              <p:cNvPr id="11" name="10 Rectángulo"/>
              <p:cNvSpPr>
                <a:spLocks noRot="1" noChangeAspect="1" noMove="1" noResize="1" noEditPoints="1" noAdjustHandles="1" noChangeArrowheads="1" noChangeShapeType="1" noTextEdit="1"/>
              </p:cNvSpPr>
              <p:nvPr/>
            </p:nvSpPr>
            <p:spPr>
              <a:xfrm>
                <a:off x="710324" y="3754501"/>
                <a:ext cx="7606092" cy="433196"/>
              </a:xfrm>
              <a:prstGeom prst="rect">
                <a:avLst/>
              </a:prstGeom>
              <a:blipFill rotWithShape="1">
                <a:blip r:embed="rId4" cstate="print"/>
                <a:stretch>
                  <a:fillRect b="-1408"/>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12" name="11 Rectángulo"/>
              <p:cNvSpPr/>
              <p:nvPr/>
            </p:nvSpPr>
            <p:spPr>
              <a:xfrm>
                <a:off x="1018222" y="4249100"/>
                <a:ext cx="6768248" cy="864083"/>
              </a:xfrm>
              <a:prstGeom prst="rect">
                <a:avLst/>
              </a:prstGeom>
            </p:spPr>
            <p:txBody>
              <a:bodyPr wrap="square">
                <a:spAutoFit/>
              </a:bodyPr>
              <a:lstStyle/>
              <a:p>
                <a:pPr algn="ctr"/>
                <a:r>
                  <a:rPr lang="es-CL" sz="1400" dirty="0" smtClean="0">
                    <a:latin typeface="Arial" pitchFamily="34" charset="0"/>
                    <a:cs typeface="Arial" pitchFamily="34" charset="0"/>
                  </a:rPr>
                  <a:t>Para el caso 2, Z = 103/90</a:t>
                </a:r>
                <a:r>
                  <a:rPr lang="es-CL" sz="1400" dirty="0">
                    <a:latin typeface="Arial" pitchFamily="34" charset="0"/>
                    <a:cs typeface="Arial" pitchFamily="34" charset="0"/>
                  </a:rPr>
                  <a:t>° </a:t>
                </a:r>
                <a:r>
                  <a:rPr lang="es-CL" sz="1400" dirty="0" smtClean="0">
                    <a:latin typeface="Arial" pitchFamily="34" charset="0"/>
                    <a:cs typeface="Arial" pitchFamily="34" charset="0"/>
                  </a:rPr>
                  <a:t>Ω: </a:t>
                </a:r>
                <a14:m>
                  <m:oMath xmlns:m="http://schemas.openxmlformats.org/officeDocument/2006/math">
                    <m:r>
                      <a:rPr lang="es-CL" sz="1400" b="0" i="0" smtClean="0">
                        <a:latin typeface="Cambria Math"/>
                      </a:rPr>
                      <m:t> </m:t>
                    </m:r>
                    <m:sSub>
                      <m:sSubPr>
                        <m:ctrlPr>
                          <a:rPr lang="es-CL" sz="1400" i="1"/>
                        </m:ctrlPr>
                      </m:sSubPr>
                      <m:e>
                        <m:r>
                          <a:rPr lang="es-CL" sz="1400" i="1"/>
                          <m:t>𝐼</m:t>
                        </m:r>
                      </m:e>
                      <m:sub>
                        <m:r>
                          <a:rPr lang="es-CL" sz="1400" i="1"/>
                          <m:t>𝑒𝑓</m:t>
                        </m:r>
                        <m:r>
                          <a:rPr lang="es-CL" sz="1400" i="1"/>
                          <m:t> </m:t>
                        </m:r>
                      </m:sub>
                    </m:sSub>
                    <m:r>
                      <a:rPr lang="es-CL" sz="1400" i="1"/>
                      <m:t>= </m:t>
                    </m:r>
                    <m:f>
                      <m:fPr>
                        <m:ctrlPr>
                          <a:rPr lang="es-CL" sz="1400" i="1"/>
                        </m:ctrlPr>
                      </m:fPr>
                      <m:num>
                        <m:r>
                          <a:rPr lang="es-CL" sz="1400" i="1"/>
                          <m:t>200/0° </m:t>
                        </m:r>
                        <m:r>
                          <a:rPr lang="es-CL" sz="1400" i="1"/>
                          <m:t>𝑣</m:t>
                        </m:r>
                      </m:num>
                      <m:den>
                        <m:r>
                          <a:rPr lang="es-CL" sz="1400" i="1"/>
                          <m:t>103/90° Ω</m:t>
                        </m:r>
                      </m:den>
                    </m:f>
                    <m:r>
                      <a:rPr lang="es-CL" sz="1400" i="1"/>
                      <m:t> </m:t>
                    </m:r>
                    <m:r>
                      <a:rPr lang="es-CL" sz="1400" i="1" smtClean="0">
                        <a:latin typeface="Cambria Math"/>
                        <a:ea typeface="Cambria Math"/>
                      </a:rPr>
                      <m:t>⇒</m:t>
                    </m:r>
                    <m:r>
                      <a:rPr lang="es-CL" sz="1400" i="1"/>
                      <m:t> </m:t>
                    </m:r>
                    <m:sSub>
                      <m:sSubPr>
                        <m:ctrlPr>
                          <a:rPr lang="es-CL" sz="1400" i="1" smtClean="0">
                            <a:latin typeface="Cambria Math"/>
                          </a:rPr>
                        </m:ctrlPr>
                      </m:sSubPr>
                      <m:e>
                        <m:r>
                          <a:rPr lang="es-CL" sz="1400" i="1">
                            <a:latin typeface="Cambria Math"/>
                          </a:rPr>
                          <m:t>𝐼</m:t>
                        </m:r>
                      </m:e>
                      <m:sub>
                        <m:r>
                          <a:rPr lang="es-CL" sz="1400" i="1">
                            <a:latin typeface="Cambria Math"/>
                          </a:rPr>
                          <m:t>𝑒𝑓</m:t>
                        </m:r>
                        <m:r>
                          <a:rPr lang="es-CL" sz="1400" i="1">
                            <a:latin typeface="Cambria Math"/>
                          </a:rPr>
                          <m:t> </m:t>
                        </m:r>
                      </m:sub>
                    </m:sSub>
                    <m:r>
                      <a:rPr lang="es-CL" sz="1400" i="1">
                        <a:latin typeface="Cambria Math"/>
                      </a:rPr>
                      <m:t>= 2,14/−90° (</m:t>
                    </m:r>
                    <m:r>
                      <a:rPr lang="es-CL" sz="1400" i="1">
                        <a:latin typeface="Cambria Math"/>
                      </a:rPr>
                      <m:t>𝐴</m:t>
                    </m:r>
                    <m:r>
                      <a:rPr lang="es-CL" sz="1400" i="1">
                        <a:latin typeface="Cambria Math"/>
                      </a:rPr>
                      <m:t>)</m:t>
                    </m:r>
                  </m:oMath>
                </a14:m>
                <a:endParaRPr lang="es-CL" sz="1400" dirty="0"/>
              </a:p>
              <a:p>
                <a:endParaRPr lang="es-CL" sz="1600" dirty="0"/>
              </a:p>
              <a:p>
                <a:r>
                  <a:rPr lang="es-CL" sz="1200" dirty="0"/>
                  <a:t> </a:t>
                </a:r>
              </a:p>
            </p:txBody>
          </p:sp>
        </mc:Choice>
        <mc:Fallback>
          <p:sp>
            <p:nvSpPr>
              <p:cNvPr id="12" name="11 Rectángulo"/>
              <p:cNvSpPr>
                <a:spLocks noRot="1" noChangeAspect="1" noMove="1" noResize="1" noEditPoints="1" noAdjustHandles="1" noChangeArrowheads="1" noChangeShapeType="1" noTextEdit="1"/>
              </p:cNvSpPr>
              <p:nvPr/>
            </p:nvSpPr>
            <p:spPr>
              <a:xfrm>
                <a:off x="1018222" y="4249100"/>
                <a:ext cx="6768248" cy="864083"/>
              </a:xfrm>
              <a:prstGeom prst="rect">
                <a:avLst/>
              </a:prstGeom>
              <a:blipFill rotWithShape="1">
                <a:blip r:embed="rId5" cstate="print"/>
                <a:stretch>
                  <a:fillRect/>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13" name="12 Rectángulo"/>
              <p:cNvSpPr/>
              <p:nvPr/>
            </p:nvSpPr>
            <p:spPr>
              <a:xfrm>
                <a:off x="710324" y="4713375"/>
                <a:ext cx="7606091" cy="481927"/>
              </a:xfrm>
              <a:prstGeom prst="rect">
                <a:avLst/>
              </a:prstGeom>
            </p:spPr>
            <p:txBody>
              <a:bodyPr wrap="square">
                <a:spAutoFit/>
              </a:bodyPr>
              <a:lstStyle/>
              <a:p>
                <a:pPr algn="ctr"/>
                <a:r>
                  <a:rPr lang="es-CL" sz="1400" dirty="0">
                    <a:latin typeface="Arial" pitchFamily="34" charset="0"/>
                    <a:cs typeface="Arial" pitchFamily="34" charset="0"/>
                  </a:rPr>
                  <a:t>Para el caso 3, Z = 103/-90° </a:t>
                </a:r>
                <a:r>
                  <a:rPr lang="es-CL" sz="1400" dirty="0" smtClean="0">
                    <a:latin typeface="Arial" pitchFamily="34" charset="0"/>
                    <a:cs typeface="Arial" pitchFamily="34" charset="0"/>
                  </a:rPr>
                  <a:t>Ω: </a:t>
                </a:r>
                <a14:m>
                  <m:oMath xmlns:m="http://schemas.openxmlformats.org/officeDocument/2006/math">
                    <m:sSub>
                      <m:sSubPr>
                        <m:ctrlPr>
                          <a:rPr lang="es-CL" sz="1600" i="1"/>
                        </m:ctrlPr>
                      </m:sSubPr>
                      <m:e>
                        <m:r>
                          <a:rPr lang="es-CL" sz="1600" i="1"/>
                          <m:t>𝐼</m:t>
                        </m:r>
                      </m:e>
                      <m:sub>
                        <m:r>
                          <a:rPr lang="es-CL" sz="1600" i="1"/>
                          <m:t>𝑒𝑓</m:t>
                        </m:r>
                        <m:r>
                          <a:rPr lang="es-CL" sz="1600" i="1"/>
                          <m:t> </m:t>
                        </m:r>
                      </m:sub>
                    </m:sSub>
                    <m:r>
                      <a:rPr lang="es-CL" sz="1600" i="1"/>
                      <m:t>= </m:t>
                    </m:r>
                    <m:f>
                      <m:fPr>
                        <m:ctrlPr>
                          <a:rPr lang="es-CL" sz="1600" i="1"/>
                        </m:ctrlPr>
                      </m:fPr>
                      <m:num>
                        <m:r>
                          <a:rPr lang="es-CL" sz="1600" i="1"/>
                          <m:t>200/0° </m:t>
                        </m:r>
                        <m:r>
                          <a:rPr lang="es-CL" sz="1600" i="1"/>
                          <m:t>𝑣</m:t>
                        </m:r>
                      </m:num>
                      <m:den>
                        <m:r>
                          <a:rPr lang="es-CL" sz="1600" i="1"/>
                          <m:t>103/−90° Ω</m:t>
                        </m:r>
                      </m:den>
                    </m:f>
                    <m:r>
                      <a:rPr lang="es-CL" sz="1600" i="1"/>
                      <m:t> </m:t>
                    </m:r>
                    <m:r>
                      <a:rPr lang="es-CL" sz="1600" i="1" smtClean="0">
                        <a:ea typeface="Cambria Math"/>
                      </a:rPr>
                      <m:t>⇒</m:t>
                    </m:r>
                    <m:sSub>
                      <m:sSubPr>
                        <m:ctrlPr>
                          <a:rPr lang="es-CL" sz="1600" i="1"/>
                        </m:ctrlPr>
                      </m:sSubPr>
                      <m:e>
                        <m:r>
                          <a:rPr lang="es-CL" sz="1600" i="1"/>
                          <m:t>𝐼</m:t>
                        </m:r>
                      </m:e>
                      <m:sub>
                        <m:r>
                          <a:rPr lang="es-CL" sz="1600" i="1"/>
                          <m:t>𝑒𝑓</m:t>
                        </m:r>
                        <m:r>
                          <a:rPr lang="es-CL" sz="1600" i="1"/>
                          <m:t> </m:t>
                        </m:r>
                      </m:sub>
                    </m:sSub>
                    <m:r>
                      <a:rPr lang="es-CL" sz="1600" i="1"/>
                      <m:t>= 2,14/90° (</m:t>
                    </m:r>
                    <m:r>
                      <a:rPr lang="es-CL" sz="1600" i="1"/>
                      <m:t>𝐴</m:t>
                    </m:r>
                    <m:r>
                      <a:rPr lang="es-CL" sz="1600" i="1"/>
                      <m:t>)</m:t>
                    </m:r>
                  </m:oMath>
                </a14:m>
                <a:endParaRPr lang="es-CL" sz="1600" dirty="0"/>
              </a:p>
            </p:txBody>
          </p:sp>
        </mc:Choice>
        <mc:Fallback>
          <p:sp>
            <p:nvSpPr>
              <p:cNvPr id="13" name="12 Rectángulo"/>
              <p:cNvSpPr>
                <a:spLocks noRot="1" noChangeAspect="1" noMove="1" noResize="1" noEditPoints="1" noAdjustHandles="1" noChangeArrowheads="1" noChangeShapeType="1" noTextEdit="1"/>
              </p:cNvSpPr>
              <p:nvPr/>
            </p:nvSpPr>
            <p:spPr>
              <a:xfrm>
                <a:off x="710324" y="4713375"/>
                <a:ext cx="7606091" cy="481927"/>
              </a:xfrm>
              <a:prstGeom prst="rect">
                <a:avLst/>
              </a:prstGeom>
              <a:blipFill rotWithShape="1">
                <a:blip r:embed="rId6" cstate="print"/>
                <a:stretch>
                  <a:fillRect b="-3797"/>
                </a:stretch>
              </a:blipFill>
            </p:spPr>
            <p:txBody>
              <a:bodyPr/>
              <a:lstStyle/>
              <a:p>
                <a:r>
                  <a:rPr lang="es-CL">
                    <a:noFill/>
                  </a:rPr>
                  <a:t> </a:t>
                </a:r>
              </a:p>
            </p:txBody>
          </p:sp>
        </mc:Fallback>
      </mc:AlternateContent>
    </p:spTree>
    <p:extLst>
      <p:ext uri="{BB962C8B-B14F-4D97-AF65-F5344CB8AC3E}">
        <p14:creationId xmlns:p14="http://schemas.microsoft.com/office/powerpoint/2010/main" xmlns="" val="39922543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95536" y="764704"/>
            <a:ext cx="2945191" cy="230832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just">
              <a:buFont typeface="Arial" pitchFamily="34" charset="0"/>
              <a:buChar char="•"/>
            </a:pPr>
            <a:r>
              <a:rPr lang="es-CL" sz="1400" dirty="0"/>
              <a:t>En el circuito de la figura E2.2, determinar utilizando los datos indicados en ella: la corriente I, los voltajes V</a:t>
            </a:r>
            <a:r>
              <a:rPr lang="es-CL" sz="1400" baseline="-25000" dirty="0"/>
              <a:t>R</a:t>
            </a:r>
            <a:r>
              <a:rPr lang="es-CL" sz="1400" dirty="0"/>
              <a:t> y V</a:t>
            </a:r>
            <a:r>
              <a:rPr lang="es-CL" sz="1400" baseline="-25000" dirty="0"/>
              <a:t>L</a:t>
            </a:r>
            <a:r>
              <a:rPr lang="es-CL" sz="1400" dirty="0"/>
              <a:t>, el coseno del ángulo entre el voltaje y la corriente (factor de potencia), y la potencia entregada por la fuente de tensión, empleando el método fasorial.</a:t>
            </a:r>
          </a:p>
          <a:p>
            <a:r>
              <a:rPr lang="es-CL" dirty="0"/>
              <a:t> </a:t>
            </a:r>
          </a:p>
        </p:txBody>
      </p:sp>
      <p:pic>
        <p:nvPicPr>
          <p:cNvPr id="3075" name="Imagen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98498" y="764704"/>
            <a:ext cx="3697288" cy="1722437"/>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4"/>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CL"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5"/>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CL"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6"/>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CL"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Cuadro de texto 2"/>
          <p:cNvSpPr txBox="1">
            <a:spLocks noChangeArrowheads="1"/>
          </p:cNvSpPr>
          <p:nvPr/>
        </p:nvSpPr>
        <p:spPr bwMode="auto">
          <a:xfrm>
            <a:off x="7668344" y="2139889"/>
            <a:ext cx="1368152" cy="796203"/>
          </a:xfrm>
          <a:prstGeom prst="rect">
            <a:avLst/>
          </a:prstGeom>
          <a:noFill/>
          <a:ln w="9525">
            <a:noFill/>
            <a:miter lim="800000"/>
            <a:headEnd/>
            <a:tailEnd/>
          </a:ln>
        </p:spPr>
        <p:txBody>
          <a:bodyPr rot="0" vert="horz" wrap="square" lIns="91440" tIns="45720" rIns="91440" bIns="45720" anchor="t" anchorCtr="0">
            <a:noAutofit/>
          </a:bodyPr>
          <a:lstStyle/>
          <a:p>
            <a:pPr algn="just">
              <a:lnSpc>
                <a:spcPct val="115000"/>
              </a:lnSpc>
              <a:spcAft>
                <a:spcPts val="1000"/>
              </a:spcAft>
            </a:pPr>
            <a:r>
              <a:rPr lang="es-CL" sz="1200" dirty="0">
                <a:effectLst/>
                <a:latin typeface="Arial" pitchFamily="34" charset="0"/>
                <a:ea typeface="Calibri"/>
                <a:cs typeface="Arial" pitchFamily="34" charset="0"/>
              </a:rPr>
              <a:t>R = 103 Ω</a:t>
            </a:r>
          </a:p>
          <a:p>
            <a:pPr algn="just">
              <a:lnSpc>
                <a:spcPct val="115000"/>
              </a:lnSpc>
              <a:spcAft>
                <a:spcPts val="1000"/>
              </a:spcAft>
            </a:pPr>
            <a:r>
              <a:rPr lang="es-CL" sz="1200" dirty="0">
                <a:effectLst/>
                <a:latin typeface="Arial" pitchFamily="34" charset="0"/>
                <a:ea typeface="Calibri"/>
                <a:cs typeface="Arial" pitchFamily="34" charset="0"/>
              </a:rPr>
              <a:t>L = </a:t>
            </a:r>
            <a:r>
              <a:rPr lang="es-CL" sz="1200" dirty="0" smtClean="0">
                <a:effectLst/>
                <a:latin typeface="Arial" pitchFamily="34" charset="0"/>
                <a:ea typeface="Calibri"/>
                <a:cs typeface="Arial" pitchFamily="34" charset="0"/>
              </a:rPr>
              <a:t>318,31 </a:t>
            </a:r>
            <a:r>
              <a:rPr lang="es-CL" sz="1200" dirty="0" err="1" smtClean="0">
                <a:effectLst/>
                <a:latin typeface="Arial" pitchFamily="34" charset="0"/>
                <a:ea typeface="Calibri"/>
                <a:cs typeface="Arial" pitchFamily="34" charset="0"/>
              </a:rPr>
              <a:t>mH</a:t>
            </a:r>
            <a:endParaRPr lang="es-CL" sz="1200" dirty="0">
              <a:effectLst/>
              <a:latin typeface="Arial" pitchFamily="34" charset="0"/>
              <a:ea typeface="Calibri"/>
              <a:cs typeface="Arial" pitchFamily="34" charset="0"/>
            </a:endParaRPr>
          </a:p>
        </p:txBody>
      </p:sp>
      <p:sp>
        <p:nvSpPr>
          <p:cNvPr id="12" name="Cuadro de texto 2"/>
          <p:cNvSpPr txBox="1">
            <a:spLocks noChangeArrowheads="1"/>
          </p:cNvSpPr>
          <p:nvPr/>
        </p:nvSpPr>
        <p:spPr bwMode="auto">
          <a:xfrm>
            <a:off x="3556346" y="1918866"/>
            <a:ext cx="1126490" cy="619125"/>
          </a:xfrm>
          <a:prstGeom prst="rect">
            <a:avLst/>
          </a:prstGeom>
          <a:noFill/>
          <a:ln w="9525">
            <a:noFill/>
            <a:miter lim="800000"/>
            <a:headEnd/>
            <a:tailEnd/>
          </a:ln>
        </p:spPr>
        <p:txBody>
          <a:bodyPr rot="0" vert="horz" wrap="square" lIns="91440" tIns="45720" rIns="91440" bIns="45720" anchor="t" anchorCtr="0">
            <a:noAutofit/>
          </a:bodyPr>
          <a:lstStyle/>
          <a:p>
            <a:pPr algn="just">
              <a:lnSpc>
                <a:spcPct val="115000"/>
              </a:lnSpc>
              <a:spcAft>
                <a:spcPts val="1000"/>
              </a:spcAft>
            </a:pPr>
            <a:r>
              <a:rPr lang="es-CL" sz="1200" dirty="0" err="1">
                <a:effectLst/>
                <a:latin typeface="Arial" pitchFamily="34" charset="0"/>
                <a:ea typeface="Calibri"/>
                <a:cs typeface="Arial" pitchFamily="34" charset="0"/>
              </a:rPr>
              <a:t>E</a:t>
            </a:r>
            <a:r>
              <a:rPr lang="es-CL" sz="1200" baseline="-25000" dirty="0" err="1">
                <a:effectLst/>
                <a:latin typeface="Arial" pitchFamily="34" charset="0"/>
                <a:ea typeface="Calibri"/>
                <a:cs typeface="Arial" pitchFamily="34" charset="0"/>
              </a:rPr>
              <a:t>ef</a:t>
            </a:r>
            <a:r>
              <a:rPr lang="es-CL" sz="1200" dirty="0">
                <a:effectLst/>
                <a:latin typeface="Arial" pitchFamily="34" charset="0"/>
                <a:ea typeface="Calibri"/>
                <a:cs typeface="Arial" pitchFamily="34" charset="0"/>
              </a:rPr>
              <a:t> = 220 V</a:t>
            </a:r>
          </a:p>
          <a:p>
            <a:pPr algn="just">
              <a:lnSpc>
                <a:spcPct val="115000"/>
              </a:lnSpc>
              <a:spcAft>
                <a:spcPts val="1000"/>
              </a:spcAft>
            </a:pPr>
            <a:r>
              <a:rPr lang="es-CL" sz="1200" dirty="0">
                <a:effectLst/>
                <a:latin typeface="Arial" pitchFamily="34" charset="0"/>
                <a:ea typeface="Calibri"/>
                <a:cs typeface="Arial" pitchFamily="34" charset="0"/>
              </a:rPr>
              <a:t>f = 50 Hz</a:t>
            </a:r>
          </a:p>
          <a:p>
            <a:pPr>
              <a:lnSpc>
                <a:spcPct val="115000"/>
              </a:lnSpc>
              <a:spcAft>
                <a:spcPts val="1000"/>
              </a:spcAft>
            </a:pPr>
            <a:r>
              <a:rPr lang="es-CL" sz="1100" dirty="0">
                <a:effectLst/>
                <a:latin typeface="Calibri"/>
                <a:ea typeface="Calibri"/>
                <a:cs typeface="Times New Roman"/>
              </a:rPr>
              <a:t> </a:t>
            </a:r>
          </a:p>
        </p:txBody>
      </p:sp>
      <mc:AlternateContent xmlns:mc="http://schemas.openxmlformats.org/markup-compatibility/2006">
        <mc:Choice xmlns:a14="http://schemas.microsoft.com/office/drawing/2010/main" xmlns="" Requires="a14">
          <p:sp>
            <p:nvSpPr>
              <p:cNvPr id="10" name="9 Rectángulo"/>
              <p:cNvSpPr/>
              <p:nvPr/>
            </p:nvSpPr>
            <p:spPr>
              <a:xfrm>
                <a:off x="152400" y="3030031"/>
                <a:ext cx="8884096" cy="1024319"/>
              </a:xfrm>
              <a:prstGeom prst="rect">
                <a:avLst/>
              </a:prstGeom>
            </p:spPr>
            <p:txBody>
              <a:bodyPr wrap="square">
                <a:spAutoFit/>
              </a:bodyPr>
              <a:lstStyle/>
              <a:p>
                <a:pPr algn="ctr"/>
                <a:r>
                  <a:rPr lang="es-CL" sz="1400" dirty="0" smtClean="0">
                    <a:latin typeface="Arial" pitchFamily="34" charset="0"/>
                    <a:cs typeface="Arial" pitchFamily="34" charset="0"/>
                  </a:rPr>
                  <a:t>Tenemos que</a:t>
                </a:r>
              </a:p>
              <a:p>
                <a:r>
                  <a:rPr lang="es-CL" sz="1400" dirty="0">
                    <a:latin typeface="Arial" pitchFamily="34" charset="0"/>
                    <a:cs typeface="Arial" pitchFamily="34" charset="0"/>
                  </a:rPr>
                  <a:t> </a:t>
                </a:r>
              </a:p>
              <a:p>
                <a:pPr algn="ctr"/>
                <a14:m>
                  <m:oMath xmlns:m="http://schemas.openxmlformats.org/officeDocument/2006/math">
                    <m:r>
                      <a:rPr lang="es-CL" sz="1600" i="1"/>
                      <m:t>𝑍</m:t>
                    </m:r>
                    <m:r>
                      <a:rPr lang="es-CL" sz="1600" i="1"/>
                      <m:t>= </m:t>
                    </m:r>
                    <m:rad>
                      <m:radPr>
                        <m:degHide m:val="on"/>
                        <m:ctrlPr>
                          <a:rPr lang="es-CL" sz="1600" i="1"/>
                        </m:ctrlPr>
                      </m:radPr>
                      <m:deg/>
                      <m:e>
                        <m:sSup>
                          <m:sSupPr>
                            <m:ctrlPr>
                              <a:rPr lang="es-CL" sz="1600" i="1"/>
                            </m:ctrlPr>
                          </m:sSupPr>
                          <m:e>
                            <m:r>
                              <a:rPr lang="es-CL" sz="1600" i="1"/>
                              <m:t>𝑅</m:t>
                            </m:r>
                          </m:e>
                          <m:sup>
                            <m:r>
                              <a:rPr lang="es-CL" sz="1600" i="1"/>
                              <m:t>2</m:t>
                            </m:r>
                          </m:sup>
                        </m:sSup>
                        <m:r>
                          <a:rPr lang="es-CL" sz="1600" i="1"/>
                          <m:t>+ </m:t>
                        </m:r>
                        <m:sSup>
                          <m:sSupPr>
                            <m:ctrlPr>
                              <a:rPr lang="es-CL" sz="1600" i="1"/>
                            </m:ctrlPr>
                          </m:sSupPr>
                          <m:e>
                            <m:sSub>
                              <m:sSubPr>
                                <m:ctrlPr>
                                  <a:rPr lang="es-CL" sz="1600" i="1"/>
                                </m:ctrlPr>
                              </m:sSubPr>
                              <m:e>
                                <m:r>
                                  <a:rPr lang="es-CL" sz="1600" i="1"/>
                                  <m:t>𝑋</m:t>
                                </m:r>
                              </m:e>
                              <m:sub>
                                <m:r>
                                  <a:rPr lang="es-CL" sz="1600" i="1"/>
                                  <m:t>𝐿</m:t>
                                </m:r>
                              </m:sub>
                            </m:sSub>
                          </m:e>
                          <m:sup>
                            <m:r>
                              <a:rPr lang="es-CL" sz="1600" i="1"/>
                              <m:t>2</m:t>
                            </m:r>
                          </m:sup>
                        </m:sSup>
                      </m:e>
                    </m:rad>
                  </m:oMath>
                </a14:m>
                <a:r>
                  <a:rPr lang="es-CL" sz="1600" dirty="0">
                    <a:cs typeface="Arial" pitchFamily="34" charset="0"/>
                  </a:rPr>
                  <a:t> </a:t>
                </a:r>
                <a:r>
                  <a:rPr lang="es-CL" sz="1400" dirty="0">
                    <a:latin typeface="Arial" pitchFamily="34" charset="0"/>
                    <a:cs typeface="Arial" pitchFamily="34" charset="0"/>
                  </a:rPr>
                  <a:t>, Impedancia (Ω)</a:t>
                </a:r>
                <a:r>
                  <a:rPr lang="es-CL" sz="1400" dirty="0" smtClean="0">
                    <a:latin typeface="Arial" pitchFamily="34" charset="0"/>
                    <a:cs typeface="Arial" pitchFamily="34" charset="0"/>
                  </a:rPr>
                  <a:t>,</a:t>
                </a:r>
                <a14:m>
                  <m:oMath xmlns:m="http://schemas.openxmlformats.org/officeDocument/2006/math">
                    <m:r>
                      <a:rPr lang="es-CL" sz="1600" b="0" i="0" smtClean="0">
                        <a:latin typeface="Cambria Math"/>
                      </a:rPr>
                      <m:t>  </m:t>
                    </m:r>
                    <m:sSub>
                      <m:sSubPr>
                        <m:ctrlPr>
                          <a:rPr lang="es-CL" sz="1600" i="1"/>
                        </m:ctrlPr>
                      </m:sSubPr>
                      <m:e>
                        <m:r>
                          <a:rPr lang="es-CL" sz="1600" i="1"/>
                          <m:t>𝑋</m:t>
                        </m:r>
                      </m:e>
                      <m:sub>
                        <m:r>
                          <a:rPr lang="es-CL" sz="1600" i="1"/>
                          <m:t>𝐿</m:t>
                        </m:r>
                      </m:sub>
                    </m:sSub>
                    <m:r>
                      <a:rPr lang="es-CL" sz="1600" i="1"/>
                      <m:t>= </m:t>
                    </m:r>
                    <m:r>
                      <a:rPr lang="es-CL" sz="1600" i="1"/>
                      <m:t>𝜔</m:t>
                    </m:r>
                    <m:r>
                      <a:rPr lang="es-CL" sz="1600" i="1"/>
                      <m:t> ∙</m:t>
                    </m:r>
                    <m:r>
                      <a:rPr lang="es-CL" sz="1600" i="1"/>
                      <m:t>𝐿</m:t>
                    </m:r>
                  </m:oMath>
                </a14:m>
                <a:r>
                  <a:rPr lang="es-CL" sz="1600" i="1" dirty="0"/>
                  <a:t> </a:t>
                </a:r>
                <a:r>
                  <a:rPr lang="es-CL" sz="1400" dirty="0" smtClean="0">
                    <a:latin typeface="Arial" pitchFamily="34" charset="0"/>
                    <a:cs typeface="Arial" pitchFamily="34" charset="0"/>
                  </a:rPr>
                  <a:t>, </a:t>
                </a:r>
                <a:r>
                  <a:rPr lang="es-CL" sz="1400" dirty="0">
                    <a:latin typeface="Arial" pitchFamily="34" charset="0"/>
                    <a:cs typeface="Arial" pitchFamily="34" charset="0"/>
                  </a:rPr>
                  <a:t>reactancia inductiva (Ω</a:t>
                </a:r>
                <a:r>
                  <a:rPr lang="es-CL" sz="1400" dirty="0" smtClean="0">
                    <a:latin typeface="Arial" pitchFamily="34" charset="0"/>
                    <a:cs typeface="Arial" pitchFamily="34" charset="0"/>
                  </a:rPr>
                  <a:t>),</a:t>
                </a:r>
                <a14:m>
                  <m:oMath xmlns:m="http://schemas.openxmlformats.org/officeDocument/2006/math">
                    <m:r>
                      <a:rPr lang="es-CL" sz="1600" b="0" i="0" smtClean="0">
                        <a:latin typeface="Cambria Math"/>
                      </a:rPr>
                      <m:t> </m:t>
                    </m:r>
                    <m:r>
                      <a:rPr lang="es-CL" sz="1600" b="0" i="1" smtClean="0">
                        <a:latin typeface="Cambria Math"/>
                      </a:rPr>
                      <m:t> </m:t>
                    </m:r>
                    <m:r>
                      <a:rPr lang="es-CL" sz="1600" i="1"/>
                      <m:t>𝜔</m:t>
                    </m:r>
                    <m:r>
                      <a:rPr lang="es-CL" sz="1600" i="1"/>
                      <m:t>= 2</m:t>
                    </m:r>
                    <m:r>
                      <a:rPr lang="es-CL" sz="1600" i="1"/>
                      <m:t>𝜋</m:t>
                    </m:r>
                    <m:r>
                      <a:rPr lang="es-CL" sz="1600" i="1"/>
                      <m:t> ∙</m:t>
                    </m:r>
                    <m:r>
                      <a:rPr lang="es-CL" sz="1600" i="1"/>
                      <m:t>𝑓</m:t>
                    </m:r>
                  </m:oMath>
                </a14:m>
                <a:r>
                  <a:rPr lang="es-CL" sz="1600" i="1" dirty="0"/>
                  <a:t> </a:t>
                </a:r>
                <a:r>
                  <a:rPr lang="es-CL" sz="1400" dirty="0">
                    <a:latin typeface="Arial" pitchFamily="34" charset="0"/>
                    <a:cs typeface="Arial" pitchFamily="34" charset="0"/>
                  </a:rPr>
                  <a:t>, pulsación (Hz)</a:t>
                </a:r>
              </a:p>
            </p:txBody>
          </p:sp>
        </mc:Choice>
        <mc:Fallback>
          <p:sp>
            <p:nvSpPr>
              <p:cNvPr id="10" name="9 Rectángulo"/>
              <p:cNvSpPr>
                <a:spLocks noRot="1" noChangeAspect="1" noMove="1" noResize="1" noEditPoints="1" noAdjustHandles="1" noChangeArrowheads="1" noChangeShapeType="1" noTextEdit="1"/>
              </p:cNvSpPr>
              <p:nvPr/>
            </p:nvSpPr>
            <p:spPr>
              <a:xfrm>
                <a:off x="152400" y="3030031"/>
                <a:ext cx="8884096" cy="1024319"/>
              </a:xfrm>
              <a:prstGeom prst="rect">
                <a:avLst/>
              </a:prstGeom>
              <a:blipFill rotWithShape="1">
                <a:blip r:embed="rId3" cstate="print"/>
                <a:stretch>
                  <a:fillRect t="-595"/>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13" name="12 Rectángulo"/>
              <p:cNvSpPr/>
              <p:nvPr/>
            </p:nvSpPr>
            <p:spPr>
              <a:xfrm>
                <a:off x="672710" y="4221088"/>
                <a:ext cx="3887924" cy="1346138"/>
              </a:xfrm>
              <a:prstGeom prst="rect">
                <a:avLst/>
              </a:prstGeom>
            </p:spPr>
            <p:txBody>
              <a:bodyPr wrap="square">
                <a:spAutoFit/>
              </a:bodyPr>
              <a:lstStyle/>
              <a:p>
                <a:r>
                  <a:rPr lang="es-CL" sz="1400" dirty="0" smtClean="0">
                    <a:latin typeface="Arial" pitchFamily="34" charset="0"/>
                    <a:cs typeface="Arial" pitchFamily="34" charset="0"/>
                  </a:rPr>
                  <a:t>Calculando:</a:t>
                </a:r>
                <a:endParaRPr lang="es-CL" sz="1400" dirty="0">
                  <a:latin typeface="Arial" pitchFamily="34" charset="0"/>
                  <a:cs typeface="Arial" pitchFamily="34" charset="0"/>
                </a:endParaRPr>
              </a:p>
              <a:p>
                <a:r>
                  <a:rPr lang="es-CL" dirty="0"/>
                  <a:t> </a:t>
                </a:r>
              </a:p>
              <a:p>
                <a14:m>
                  <m:oMathPara xmlns:m="http://schemas.openxmlformats.org/officeDocument/2006/math">
                    <m:oMathParaPr>
                      <m:jc m:val="centerGroup"/>
                    </m:oMathParaPr>
                    <m:oMath xmlns:m="http://schemas.openxmlformats.org/officeDocument/2006/math">
                      <m:r>
                        <a:rPr lang="es-CL" sz="1600" i="1"/>
                        <m:t>𝜔</m:t>
                      </m:r>
                      <m:r>
                        <a:rPr lang="es-CL" sz="1600" i="1"/>
                        <m:t>= 2</m:t>
                      </m:r>
                      <m:r>
                        <a:rPr lang="es-CL" sz="1600" i="1"/>
                        <m:t>𝜋</m:t>
                      </m:r>
                      <m:r>
                        <a:rPr lang="es-CL" sz="1600" i="1"/>
                        <m:t> ∙50</m:t>
                      </m:r>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𝑋</m:t>
                          </m:r>
                        </m:e>
                        <m:sub>
                          <m:r>
                            <a:rPr lang="es-CL" sz="1600" i="1"/>
                            <m:t>𝐿</m:t>
                          </m:r>
                        </m:sub>
                      </m:sSub>
                      <m:r>
                        <a:rPr lang="es-CL" sz="1600" i="1"/>
                        <m:t>= 2</m:t>
                      </m:r>
                      <m:r>
                        <a:rPr lang="es-CL" sz="1600" i="1"/>
                        <m:t>𝜋</m:t>
                      </m:r>
                      <m:r>
                        <a:rPr lang="es-CL" sz="1600" i="1"/>
                        <m:t> ∙50 </m:t>
                      </m:r>
                      <m:d>
                        <m:dPr>
                          <m:ctrlPr>
                            <a:rPr lang="es-CL" sz="1600" i="1"/>
                          </m:ctrlPr>
                        </m:dPr>
                        <m:e>
                          <m:r>
                            <a:rPr lang="es-CL" sz="1600" i="1"/>
                            <m:t>𝐻𝑧</m:t>
                          </m:r>
                        </m:e>
                      </m:d>
                      <m:r>
                        <a:rPr lang="es-CL" sz="1600" i="1"/>
                        <m:t>∙318,31∙ </m:t>
                      </m:r>
                      <m:sSup>
                        <m:sSupPr>
                          <m:ctrlPr>
                            <a:rPr lang="es-CL" sz="1600" i="1"/>
                          </m:ctrlPr>
                        </m:sSupPr>
                        <m:e>
                          <m:r>
                            <a:rPr lang="es-CL" sz="1600" i="1"/>
                            <m:t>10</m:t>
                          </m:r>
                        </m:e>
                        <m:sup>
                          <m:r>
                            <a:rPr lang="es-CL" sz="1600" i="1"/>
                            <m:t>−3</m:t>
                          </m:r>
                        </m:sup>
                      </m:sSup>
                      <m:r>
                        <a:rPr lang="es-CL" sz="1600" i="1"/>
                        <m:t> (</m:t>
                      </m:r>
                      <m:r>
                        <a:rPr lang="es-CL" sz="1600" i="1"/>
                        <m:t>𝐻𝑧</m:t>
                      </m:r>
                      <m:r>
                        <a:rPr lang="es-CL" sz="1600" i="1"/>
                        <m:t>)</m:t>
                      </m:r>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𝑋</m:t>
                          </m:r>
                        </m:e>
                        <m:sub>
                          <m:r>
                            <a:rPr lang="es-CL" sz="1600" i="1"/>
                            <m:t>𝐿</m:t>
                          </m:r>
                        </m:sub>
                      </m:sSub>
                      <m:r>
                        <a:rPr lang="es-CL" sz="1600" i="1"/>
                        <m:t>≅100 Ω</m:t>
                      </m:r>
                    </m:oMath>
                  </m:oMathPara>
                </a14:m>
                <a:endParaRPr lang="es-CL" sz="1600" dirty="0"/>
              </a:p>
            </p:txBody>
          </p:sp>
        </mc:Choice>
        <mc:Fallback>
          <p:sp>
            <p:nvSpPr>
              <p:cNvPr id="13" name="12 Rectángulo"/>
              <p:cNvSpPr>
                <a:spLocks noRot="1" noChangeAspect="1" noMove="1" noResize="1" noEditPoints="1" noAdjustHandles="1" noChangeArrowheads="1" noChangeShapeType="1" noTextEdit="1"/>
              </p:cNvSpPr>
              <p:nvPr/>
            </p:nvSpPr>
            <p:spPr>
              <a:xfrm>
                <a:off x="672710" y="4221088"/>
                <a:ext cx="3887924" cy="1346138"/>
              </a:xfrm>
              <a:prstGeom prst="rect">
                <a:avLst/>
              </a:prstGeom>
              <a:blipFill rotWithShape="1">
                <a:blip r:embed="rId4" cstate="print"/>
                <a:stretch>
                  <a:fillRect l="-313" t="-452"/>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14" name="13 Rectángulo"/>
              <p:cNvSpPr/>
              <p:nvPr/>
            </p:nvSpPr>
            <p:spPr>
              <a:xfrm>
                <a:off x="4560634" y="4320826"/>
                <a:ext cx="4330767" cy="1146661"/>
              </a:xfrm>
              <a:prstGeom prst="rect">
                <a:avLst/>
              </a:prstGeom>
            </p:spPr>
            <p:txBody>
              <a:bodyPr wrap="square">
                <a:spAutoFit/>
              </a:bodyPr>
              <a:lstStyle/>
              <a:p>
                <a14:m>
                  <m:oMathPara xmlns:m="http://schemas.openxmlformats.org/officeDocument/2006/math">
                    <m:oMathParaPr>
                      <m:jc m:val="centerGroup"/>
                    </m:oMathParaPr>
                    <m:oMath xmlns:m="http://schemas.openxmlformats.org/officeDocument/2006/math">
                      <m:r>
                        <a:rPr lang="es-CL" sz="1600" i="1"/>
                        <m:t>𝑍</m:t>
                      </m:r>
                      <m:r>
                        <a:rPr lang="es-CL" sz="1600" i="1"/>
                        <m:t>= </m:t>
                      </m:r>
                      <m:rad>
                        <m:radPr>
                          <m:degHide m:val="on"/>
                          <m:ctrlPr>
                            <a:rPr lang="es-CL" sz="1600" i="1"/>
                          </m:ctrlPr>
                        </m:radPr>
                        <m:deg/>
                        <m:e>
                          <m:sSup>
                            <m:sSupPr>
                              <m:ctrlPr>
                                <a:rPr lang="es-CL" sz="1600" i="1"/>
                              </m:ctrlPr>
                            </m:sSupPr>
                            <m:e>
                              <m:r>
                                <a:rPr lang="es-CL" sz="1600" i="1"/>
                                <m:t>100</m:t>
                              </m:r>
                            </m:e>
                            <m:sup>
                              <m:r>
                                <a:rPr lang="es-CL" sz="1600" i="1"/>
                                <m:t>2</m:t>
                              </m:r>
                            </m:sup>
                          </m:sSup>
                          <m:r>
                            <a:rPr lang="es-CL" sz="1600" i="1"/>
                            <m:t>+ </m:t>
                          </m:r>
                          <m:sSup>
                            <m:sSupPr>
                              <m:ctrlPr>
                                <a:rPr lang="es-CL" sz="1600" i="1"/>
                              </m:ctrlPr>
                            </m:sSupPr>
                            <m:e>
                              <m:r>
                                <a:rPr lang="es-CL" sz="1600" i="1"/>
                                <m:t>103</m:t>
                              </m:r>
                            </m:e>
                            <m:sup>
                              <m:r>
                                <a:rPr lang="es-CL" sz="1600" i="1"/>
                                <m:t>2 </m:t>
                              </m:r>
                            </m:sup>
                          </m:sSup>
                          <m:r>
                            <a:rPr lang="es-CL" sz="1600" i="1"/>
                            <m:t>(</m:t>
                          </m:r>
                          <m:sSup>
                            <m:sSupPr>
                              <m:ctrlPr>
                                <a:rPr lang="es-CL" sz="1600" i="1"/>
                              </m:ctrlPr>
                            </m:sSupPr>
                            <m:e>
                              <m:r>
                                <a:rPr lang="es-CL" sz="1600" i="1"/>
                                <m:t>Ω)</m:t>
                              </m:r>
                            </m:e>
                            <m:sup>
                              <m:r>
                                <a:rPr lang="es-CL" sz="1600" i="1"/>
                                <m:t>2</m:t>
                              </m:r>
                            </m:sup>
                          </m:sSup>
                        </m:e>
                      </m:rad>
                      <m:r>
                        <a:rPr lang="es-CL" sz="1600" i="1" smtClean="0">
                          <a:latin typeface="Cambria Math"/>
                          <a:ea typeface="Cambria Math"/>
                        </a:rPr>
                        <m:t>⇒</m:t>
                      </m:r>
                      <m:r>
                        <a:rPr lang="es-CL" sz="1600" i="1"/>
                        <m:t>𝑍</m:t>
                      </m:r>
                      <m:r>
                        <a:rPr lang="es-CL" sz="1600" i="1"/>
                        <m:t>= 143,56 (Ω)</m:t>
                      </m:r>
                    </m:oMath>
                  </m:oMathPara>
                </a14:m>
                <a:endParaRPr lang="es-CL" sz="1600" dirty="0"/>
              </a:p>
              <a:p>
                <a14:m>
                  <m:oMathPara xmlns:m="http://schemas.openxmlformats.org/officeDocument/2006/math">
                    <m:oMathParaPr>
                      <m:jc m:val="centerGroup"/>
                    </m:oMathParaPr>
                    <m:oMath xmlns:m="http://schemas.openxmlformats.org/officeDocument/2006/math">
                      <m:r>
                        <a:rPr lang="es-CL" sz="1600" i="1"/>
                        <m:t>𝜃</m:t>
                      </m:r>
                      <m:r>
                        <a:rPr lang="es-CL" sz="1600" i="1"/>
                        <m:t>= </m:t>
                      </m:r>
                      <m:func>
                        <m:funcPr>
                          <m:ctrlPr>
                            <a:rPr lang="es-CL" sz="1600" i="1"/>
                          </m:ctrlPr>
                        </m:funcPr>
                        <m:fName>
                          <m:sSup>
                            <m:sSupPr>
                              <m:ctrlPr>
                                <a:rPr lang="es-CL" sz="1600" i="1"/>
                              </m:ctrlPr>
                            </m:sSupPr>
                            <m:e>
                              <m:r>
                                <m:rPr>
                                  <m:sty m:val="p"/>
                                </m:rPr>
                                <a:rPr lang="es-CL" sz="1600"/>
                                <m:t>tan</m:t>
                              </m:r>
                            </m:e>
                            <m:sup>
                              <m:r>
                                <a:rPr lang="es-CL" sz="1600" i="1"/>
                                <m:t>−1</m:t>
                              </m:r>
                            </m:sup>
                          </m:sSup>
                        </m:fName>
                        <m:e>
                          <m:d>
                            <m:dPr>
                              <m:ctrlPr>
                                <a:rPr lang="es-CL" sz="1600" i="1"/>
                              </m:ctrlPr>
                            </m:dPr>
                            <m:e>
                              <m:f>
                                <m:fPr>
                                  <m:ctrlPr>
                                    <a:rPr lang="es-CL" sz="1600" i="1"/>
                                  </m:ctrlPr>
                                </m:fPr>
                                <m:num>
                                  <m:r>
                                    <a:rPr lang="es-CL" sz="1600" i="1"/>
                                    <m:t>100</m:t>
                                  </m:r>
                                </m:num>
                                <m:den>
                                  <m:r>
                                    <a:rPr lang="es-CL" sz="1600" i="1"/>
                                    <m:t>103</m:t>
                                  </m:r>
                                </m:den>
                              </m:f>
                            </m:e>
                          </m:d>
                          <m:r>
                            <a:rPr lang="es-CL" sz="1600" i="1" smtClean="0">
                              <a:latin typeface="Cambria Math"/>
                              <a:ea typeface="Cambria Math"/>
                            </a:rPr>
                            <m:t>⇒</m:t>
                          </m:r>
                        </m:e>
                      </m:func>
                      <m:r>
                        <a:rPr lang="es-CL" sz="1600" b="0" i="1" smtClean="0">
                          <a:latin typeface="Cambria Math"/>
                        </a:rPr>
                        <m:t> </m:t>
                      </m:r>
                      <m:r>
                        <a:rPr lang="es-CL" sz="1600" i="1"/>
                        <m:t>𝜃</m:t>
                      </m:r>
                      <m:r>
                        <a:rPr lang="es-CL" sz="1600" i="1"/>
                        <m:t>=44,15°</m:t>
                      </m:r>
                    </m:oMath>
                  </m:oMathPara>
                </a14:m>
                <a:endParaRPr lang="es-CL" sz="1600" dirty="0"/>
              </a:p>
            </p:txBody>
          </p:sp>
        </mc:Choice>
        <mc:Fallback>
          <p:sp>
            <p:nvSpPr>
              <p:cNvPr id="14" name="13 Rectángulo"/>
              <p:cNvSpPr>
                <a:spLocks noRot="1" noChangeAspect="1" noMove="1" noResize="1" noEditPoints="1" noAdjustHandles="1" noChangeArrowheads="1" noChangeShapeType="1" noTextEdit="1"/>
              </p:cNvSpPr>
              <p:nvPr/>
            </p:nvSpPr>
            <p:spPr>
              <a:xfrm>
                <a:off x="4560634" y="4320826"/>
                <a:ext cx="4330767" cy="1146661"/>
              </a:xfrm>
              <a:prstGeom prst="rect">
                <a:avLst/>
              </a:prstGeom>
              <a:blipFill rotWithShape="1">
                <a:blip r:embed="rId5" cstate="print"/>
                <a:stretch>
                  <a:fillRect/>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15" name="14 Rectángulo"/>
              <p:cNvSpPr/>
              <p:nvPr/>
            </p:nvSpPr>
            <p:spPr>
              <a:xfrm>
                <a:off x="5617836" y="5567226"/>
                <a:ext cx="2305631" cy="338554"/>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es-CL" sz="1600" i="1"/>
                        <m:t>𝑍</m:t>
                      </m:r>
                      <m:r>
                        <a:rPr lang="es-CL" sz="1600" i="1"/>
                        <m:t>=143,56/44,15°  (Ω)</m:t>
                      </m:r>
                    </m:oMath>
                  </m:oMathPara>
                </a14:m>
                <a:endParaRPr lang="es-CL" dirty="0"/>
              </a:p>
            </p:txBody>
          </p:sp>
        </mc:Choice>
        <mc:Fallback>
          <p:sp>
            <p:nvSpPr>
              <p:cNvPr id="15" name="14 Rectángulo"/>
              <p:cNvSpPr>
                <a:spLocks noRot="1" noChangeAspect="1" noMove="1" noResize="1" noEditPoints="1" noAdjustHandles="1" noChangeArrowheads="1" noChangeShapeType="1" noTextEdit="1"/>
              </p:cNvSpPr>
              <p:nvPr/>
            </p:nvSpPr>
            <p:spPr>
              <a:xfrm>
                <a:off x="5617836" y="5567226"/>
                <a:ext cx="2305631" cy="338554"/>
              </a:xfrm>
              <a:prstGeom prst="rect">
                <a:avLst/>
              </a:prstGeom>
              <a:blipFill rotWithShape="1">
                <a:blip r:embed="rId6" cstate="print"/>
                <a:stretch>
                  <a:fillRect b="-8929"/>
                </a:stretch>
              </a:blipFill>
            </p:spPr>
            <p:txBody>
              <a:bodyPr/>
              <a:lstStyle/>
              <a:p>
                <a:r>
                  <a:rPr lang="es-CL">
                    <a:noFill/>
                  </a:rPr>
                  <a:t> </a:t>
                </a:r>
              </a:p>
            </p:txBody>
          </p:sp>
        </mc:Fallback>
      </mc:AlternateContent>
    </p:spTree>
    <p:extLst>
      <p:ext uri="{BB962C8B-B14F-4D97-AF65-F5344CB8AC3E}">
        <p14:creationId xmlns:p14="http://schemas.microsoft.com/office/powerpoint/2010/main" xmlns="" val="20257796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3 Rectángulo"/>
              <p:cNvSpPr/>
              <p:nvPr/>
            </p:nvSpPr>
            <p:spPr>
              <a:xfrm>
                <a:off x="1043608" y="620688"/>
                <a:ext cx="7128792" cy="1097480"/>
              </a:xfrm>
              <a:prstGeom prst="rect">
                <a:avLst/>
              </a:prstGeom>
            </p:spPr>
            <p:txBody>
              <a:bodyPr wrap="square">
                <a:spAutoFit/>
              </a:bodyPr>
              <a:lstStyle/>
              <a:p>
                <a:pPr algn="ctr"/>
                <a:r>
                  <a:rPr lang="es-CL" sz="1400" dirty="0">
                    <a:latin typeface="Arial" pitchFamily="34" charset="0"/>
                    <a:cs typeface="Arial" pitchFamily="34" charset="0"/>
                  </a:rPr>
                  <a:t>Ahora por ley de Ohm </a:t>
                </a:r>
              </a:p>
              <a:p>
                <a:pPr algn="ctr"/>
                <a:r>
                  <a:rPr lang="es-CL" dirty="0"/>
                  <a:t> </a:t>
                </a:r>
              </a:p>
              <a:p>
                <a:pPr algn="ctr"/>
                <a14:m>
                  <m:oMathPara xmlns:m="http://schemas.openxmlformats.org/officeDocument/2006/math">
                    <m:oMathParaPr>
                      <m:jc m:val="centerGroup"/>
                    </m:oMathParaPr>
                    <m:oMath xmlns:m="http://schemas.openxmlformats.org/officeDocument/2006/math">
                      <m:r>
                        <a:rPr lang="es-CL" sz="1600" i="1"/>
                        <m:t> </m:t>
                      </m:r>
                      <m:sSub>
                        <m:sSubPr>
                          <m:ctrlPr>
                            <a:rPr lang="es-CL" sz="1600" i="1"/>
                          </m:ctrlPr>
                        </m:sSubPr>
                        <m:e>
                          <m:r>
                            <a:rPr lang="es-CL" sz="1600" i="1"/>
                            <m:t>𝐼</m:t>
                          </m:r>
                        </m:e>
                        <m:sub>
                          <m:r>
                            <a:rPr lang="es-CL" sz="1600" i="1"/>
                            <m:t>𝑒𝑓</m:t>
                          </m:r>
                          <m:r>
                            <a:rPr lang="es-CL" sz="1600" i="1"/>
                            <m:t> </m:t>
                          </m:r>
                        </m:sub>
                      </m:sSub>
                      <m:r>
                        <a:rPr lang="es-CL" sz="1600" i="1"/>
                        <m:t>= </m:t>
                      </m:r>
                      <m:f>
                        <m:fPr>
                          <m:ctrlPr>
                            <a:rPr lang="es-CL" sz="1600" i="1"/>
                          </m:ctrlPr>
                        </m:fPr>
                        <m:num>
                          <m:r>
                            <a:rPr lang="es-CL" sz="1600" i="1"/>
                            <m:t>220/0°  (</m:t>
                          </m:r>
                          <m:r>
                            <a:rPr lang="es-CL" sz="1600" i="1"/>
                            <m:t>𝑣</m:t>
                          </m:r>
                          <m:r>
                            <a:rPr lang="es-CL" sz="1600" i="1"/>
                            <m:t>)</m:t>
                          </m:r>
                        </m:num>
                        <m:den>
                          <m:r>
                            <a:rPr lang="es-CL" sz="1600" i="1"/>
                            <m:t>143,56/44,15°  (Ω)</m:t>
                          </m:r>
                        </m:den>
                      </m:f>
                      <m:r>
                        <a:rPr lang="es-CL" sz="1600" i="1" smtClean="0">
                          <a:latin typeface="Cambria Math"/>
                          <a:ea typeface="Cambria Math"/>
                        </a:rPr>
                        <m:t>⇒</m:t>
                      </m:r>
                      <m:sSub>
                        <m:sSubPr>
                          <m:ctrlPr>
                            <a:rPr lang="es-CL" sz="1600" i="1"/>
                          </m:ctrlPr>
                        </m:sSubPr>
                        <m:e>
                          <m:r>
                            <a:rPr lang="es-CL" sz="1600" i="1"/>
                            <m:t>𝐼</m:t>
                          </m:r>
                        </m:e>
                        <m:sub>
                          <m:r>
                            <a:rPr lang="es-CL" sz="1600" i="1"/>
                            <m:t>𝑒𝑓</m:t>
                          </m:r>
                          <m:r>
                            <a:rPr lang="es-CL" sz="1600" i="1"/>
                            <m:t> </m:t>
                          </m:r>
                        </m:sub>
                      </m:sSub>
                      <m:r>
                        <a:rPr lang="es-CL" sz="1600" i="1"/>
                        <m:t>= 1,53/−44,14°  (</m:t>
                      </m:r>
                      <m:r>
                        <a:rPr lang="es-CL" sz="1600" i="1"/>
                        <m:t>𝐴</m:t>
                      </m:r>
                      <m:r>
                        <a:rPr lang="es-CL" sz="1600" i="1"/>
                        <m:t>)</m:t>
                      </m:r>
                    </m:oMath>
                  </m:oMathPara>
                </a14:m>
                <a:endParaRPr lang="es-CL" sz="1600" dirty="0"/>
              </a:p>
            </p:txBody>
          </p:sp>
        </mc:Choice>
        <mc:Fallback>
          <p:sp>
            <p:nvSpPr>
              <p:cNvPr id="4" name="3 Rectángulo"/>
              <p:cNvSpPr>
                <a:spLocks noRot="1" noChangeAspect="1" noMove="1" noResize="1" noEditPoints="1" noAdjustHandles="1" noChangeArrowheads="1" noChangeShapeType="1" noTextEdit="1"/>
              </p:cNvSpPr>
              <p:nvPr/>
            </p:nvSpPr>
            <p:spPr>
              <a:xfrm>
                <a:off x="1043608" y="620688"/>
                <a:ext cx="7128792" cy="1097480"/>
              </a:xfrm>
              <a:prstGeom prst="rect">
                <a:avLst/>
              </a:prstGeom>
              <a:blipFill rotWithShape="1">
                <a:blip r:embed="rId2" cstate="print"/>
                <a:stretch>
                  <a:fillRect t="-556"/>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5" name="4 Rectángulo"/>
              <p:cNvSpPr/>
              <p:nvPr/>
            </p:nvSpPr>
            <p:spPr>
              <a:xfrm>
                <a:off x="971600" y="2361193"/>
                <a:ext cx="2448272" cy="3032112"/>
              </a:xfrm>
              <a:prstGeom prst="rect">
                <a:avLst/>
              </a:prstGeom>
            </p:spPr>
            <p:txBody>
              <a:bodyPr wrap="square">
                <a:spAutoFit/>
              </a:bodyPr>
              <a:lstStyle/>
              <a:p>
                <a:pPr algn="just"/>
                <a:r>
                  <a:rPr lang="es-CL" sz="1400" dirty="0">
                    <a:latin typeface="Arial" pitchFamily="34" charset="0"/>
                    <a:cs typeface="Arial" pitchFamily="34" charset="0"/>
                  </a:rPr>
                  <a:t>Aplicando nuevamente la Ley de Ohm para calcular los voltajes</a:t>
                </a:r>
              </a:p>
              <a:p>
                <a:pPr algn="just"/>
                <a:r>
                  <a:rPr lang="es-CL" dirty="0"/>
                  <a:t> </a:t>
                </a:r>
              </a:p>
              <a:p>
                <a:pPr algn="just"/>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𝑅</m:t>
                          </m:r>
                        </m:sub>
                      </m:sSub>
                      <m:r>
                        <a:rPr lang="es-CL" sz="1600" i="1"/>
                        <m:t>=</m:t>
                      </m:r>
                      <m:r>
                        <a:rPr lang="es-CL" sz="1600" i="1"/>
                        <m:t>𝑅</m:t>
                      </m:r>
                      <m:r>
                        <a:rPr lang="es-CL" sz="1600" i="1"/>
                        <m:t>∙</m:t>
                      </m:r>
                      <m:sSub>
                        <m:sSubPr>
                          <m:ctrlPr>
                            <a:rPr lang="es-CL" sz="1600" i="1"/>
                          </m:ctrlPr>
                        </m:sSubPr>
                        <m:e>
                          <m:r>
                            <a:rPr lang="es-CL" sz="1600" i="1"/>
                            <m:t>𝐼</m:t>
                          </m:r>
                        </m:e>
                        <m:sub>
                          <m:r>
                            <a:rPr lang="es-CL" sz="1600" i="1"/>
                            <m:t>𝑒𝑓</m:t>
                          </m:r>
                        </m:sub>
                      </m:sSub>
                      <m:r>
                        <a:rPr lang="es-CL" sz="1600" i="1"/>
                        <m:t> </m:t>
                      </m:r>
                    </m:oMath>
                  </m:oMathPara>
                </a14:m>
                <a:endParaRPr lang="es-CL" sz="1600" dirty="0"/>
              </a:p>
              <a:p>
                <a:pPr algn="just"/>
                <a14:m>
                  <m:oMathPara xmlns:m="http://schemas.openxmlformats.org/officeDocument/2006/math">
                    <m:oMathParaPr>
                      <m:jc m:val="centerGroup"/>
                    </m:oMathParaPr>
                    <m:oMath xmlns:m="http://schemas.openxmlformats.org/officeDocument/2006/math">
                      <m:r>
                        <a:rPr lang="es-CL" sz="1600" i="1"/>
                        <m:t> </m:t>
                      </m:r>
                      <m:sSub>
                        <m:sSubPr>
                          <m:ctrlPr>
                            <a:rPr lang="es-CL" sz="1600" i="1"/>
                          </m:ctrlPr>
                        </m:sSubPr>
                        <m:e>
                          <m:r>
                            <a:rPr lang="es-CL" sz="1600" i="1"/>
                            <m:t>𝑉</m:t>
                          </m:r>
                        </m:e>
                        <m:sub>
                          <m:r>
                            <a:rPr lang="es-CL" sz="1600" i="1"/>
                            <m:t>𝐿</m:t>
                          </m:r>
                        </m:sub>
                      </m:sSub>
                      <m:r>
                        <a:rPr lang="es-CL" sz="1600" i="1"/>
                        <m:t>=</m:t>
                      </m:r>
                      <m:sSub>
                        <m:sSubPr>
                          <m:ctrlPr>
                            <a:rPr lang="es-CL" sz="1600" i="1"/>
                          </m:ctrlPr>
                        </m:sSubPr>
                        <m:e>
                          <m:r>
                            <a:rPr lang="es-CL" sz="1600" i="1"/>
                            <m:t>𝑋</m:t>
                          </m:r>
                        </m:e>
                        <m:sub>
                          <m:r>
                            <a:rPr lang="es-CL" sz="1600" i="1"/>
                            <m:t>𝐿</m:t>
                          </m:r>
                        </m:sub>
                      </m:sSub>
                      <m:r>
                        <a:rPr lang="es-CL" sz="1600" i="1"/>
                        <m:t>∙</m:t>
                      </m:r>
                      <m:sSub>
                        <m:sSubPr>
                          <m:ctrlPr>
                            <a:rPr lang="es-CL" sz="1600" i="1"/>
                          </m:ctrlPr>
                        </m:sSubPr>
                        <m:e>
                          <m:r>
                            <a:rPr lang="es-CL" sz="1600" i="1"/>
                            <m:t>𝐼</m:t>
                          </m:r>
                        </m:e>
                        <m:sub>
                          <m:r>
                            <a:rPr lang="es-CL" sz="1600" i="1"/>
                            <m:t>𝑒𝑓</m:t>
                          </m:r>
                        </m:sub>
                      </m:sSub>
                    </m:oMath>
                  </m:oMathPara>
                </a14:m>
                <a:endParaRPr lang="es-CL" sz="1600" dirty="0"/>
              </a:p>
              <a:p>
                <a:pPr algn="just"/>
                <a:r>
                  <a:rPr lang="es-CL" sz="1600" dirty="0"/>
                  <a:t> </a:t>
                </a:r>
              </a:p>
              <a:p>
                <a:pPr algn="just"/>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𝑅</m:t>
                          </m:r>
                        </m:sub>
                      </m:sSub>
                      <m:r>
                        <a:rPr lang="es-CL" sz="1600" i="1"/>
                        <m:t>=103 </m:t>
                      </m:r>
                      <m:d>
                        <m:dPr>
                          <m:ctrlPr>
                            <a:rPr lang="es-CL" sz="1600" i="1"/>
                          </m:ctrlPr>
                        </m:dPr>
                        <m:e>
                          <m:r>
                            <a:rPr lang="es-CL" sz="1600" i="1"/>
                            <m:t>Ω</m:t>
                          </m:r>
                        </m:e>
                      </m:d>
                      <m:r>
                        <a:rPr lang="es-CL" sz="1600" i="1"/>
                        <m:t>∙1,53(</m:t>
                      </m:r>
                      <m:r>
                        <a:rPr lang="es-CL" sz="1600" i="1"/>
                        <m:t>𝐴</m:t>
                      </m:r>
                      <m:r>
                        <a:rPr lang="es-CL" sz="1600" i="1"/>
                        <m:t>) </m:t>
                      </m:r>
                    </m:oMath>
                  </m:oMathPara>
                </a14:m>
                <a:endParaRPr lang="es-CL" sz="1600" dirty="0"/>
              </a:p>
              <a:p>
                <a:pPr algn="just"/>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𝑅</m:t>
                          </m:r>
                        </m:sub>
                      </m:sSub>
                      <m:r>
                        <a:rPr lang="es-CL" sz="1600" i="1"/>
                        <m:t>=157,59 (</m:t>
                      </m:r>
                      <m:r>
                        <a:rPr lang="es-CL" sz="1600" i="1"/>
                        <m:t>𝑣</m:t>
                      </m:r>
                      <m:r>
                        <a:rPr lang="es-CL" sz="1600" i="1"/>
                        <m:t>)</m:t>
                      </m:r>
                    </m:oMath>
                  </m:oMathPara>
                </a14:m>
                <a:endParaRPr lang="es-CL" sz="1600" dirty="0"/>
              </a:p>
              <a:p>
                <a:pPr algn="just"/>
                <a:r>
                  <a:rPr lang="es-CL" sz="1600" dirty="0"/>
                  <a:t> </a:t>
                </a:r>
              </a:p>
              <a:p>
                <a:pPr algn="just"/>
                <a14:m>
                  <m:oMathPara xmlns:m="http://schemas.openxmlformats.org/officeDocument/2006/math">
                    <m:oMathParaPr>
                      <m:jc m:val="centerGroup"/>
                    </m:oMathParaPr>
                    <m:oMath xmlns:m="http://schemas.openxmlformats.org/officeDocument/2006/math">
                      <m:r>
                        <a:rPr lang="es-CL" sz="1600" i="1"/>
                        <m:t> </m:t>
                      </m:r>
                      <m:sSub>
                        <m:sSubPr>
                          <m:ctrlPr>
                            <a:rPr lang="es-CL" sz="1600" i="1"/>
                          </m:ctrlPr>
                        </m:sSubPr>
                        <m:e>
                          <m:r>
                            <a:rPr lang="es-CL" sz="1600" i="1"/>
                            <m:t>𝑉</m:t>
                          </m:r>
                        </m:e>
                        <m:sub>
                          <m:r>
                            <a:rPr lang="es-CL" sz="1600" i="1"/>
                            <m:t>𝐿</m:t>
                          </m:r>
                        </m:sub>
                      </m:sSub>
                      <m:r>
                        <a:rPr lang="es-CL" sz="1600" i="1"/>
                        <m:t>=100 (Ω)∙1,53 (</m:t>
                      </m:r>
                      <m:r>
                        <a:rPr lang="es-CL" sz="1600" i="1"/>
                        <m:t>𝐴</m:t>
                      </m:r>
                      <m:r>
                        <a:rPr lang="es-CL" sz="1600" i="1"/>
                        <m:t>)</m:t>
                      </m:r>
                    </m:oMath>
                  </m:oMathPara>
                </a14:m>
                <a:endParaRPr lang="es-CL" sz="1600" dirty="0"/>
              </a:p>
              <a:p>
                <a:pPr algn="just"/>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𝐿</m:t>
                          </m:r>
                        </m:sub>
                      </m:sSub>
                      <m:r>
                        <a:rPr lang="es-CL" sz="1600" i="1"/>
                        <m:t>=153 (</m:t>
                      </m:r>
                      <m:r>
                        <a:rPr lang="es-CL" sz="1600" i="1"/>
                        <m:t>𝑣</m:t>
                      </m:r>
                      <m:r>
                        <a:rPr lang="es-CL" sz="1600" i="1"/>
                        <m:t>)</m:t>
                      </m:r>
                    </m:oMath>
                  </m:oMathPara>
                </a14:m>
                <a:endParaRPr lang="es-CL" sz="1600" dirty="0"/>
              </a:p>
            </p:txBody>
          </p:sp>
        </mc:Choice>
        <mc:Fallback>
          <p:sp>
            <p:nvSpPr>
              <p:cNvPr id="5" name="4 Rectángulo"/>
              <p:cNvSpPr>
                <a:spLocks noRot="1" noChangeAspect="1" noMove="1" noResize="1" noEditPoints="1" noAdjustHandles="1" noChangeArrowheads="1" noChangeShapeType="1" noTextEdit="1"/>
              </p:cNvSpPr>
              <p:nvPr/>
            </p:nvSpPr>
            <p:spPr>
              <a:xfrm>
                <a:off x="971600" y="2361193"/>
                <a:ext cx="2448272" cy="3032112"/>
              </a:xfrm>
              <a:prstGeom prst="rect">
                <a:avLst/>
              </a:prstGeom>
              <a:blipFill rotWithShape="1">
                <a:blip r:embed="rId3" cstate="print"/>
                <a:stretch>
                  <a:fillRect l="-498" t="-201" r="-995" b="-201"/>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6" name="5 Rectángulo"/>
              <p:cNvSpPr/>
              <p:nvPr/>
            </p:nvSpPr>
            <p:spPr>
              <a:xfrm>
                <a:off x="4860032" y="2450149"/>
                <a:ext cx="3600400" cy="553998"/>
              </a:xfrm>
              <a:prstGeom prst="rect">
                <a:avLst/>
              </a:prstGeom>
            </p:spPr>
            <p:txBody>
              <a:bodyPr wrap="square">
                <a:spAutoFit/>
              </a:bodyPr>
              <a:lstStyle/>
              <a:p>
                <a:pPr algn="just"/>
                <a:r>
                  <a:rPr lang="es-CL" sz="1400" dirty="0" smtClean="0">
                    <a:latin typeface="Arial" pitchFamily="34" charset="0"/>
                    <a:cs typeface="Arial" pitchFamily="34" charset="0"/>
                  </a:rPr>
                  <a:t>Factor </a:t>
                </a:r>
                <a:r>
                  <a:rPr lang="es-CL" sz="1400" dirty="0">
                    <a:latin typeface="Arial" pitchFamily="34" charset="0"/>
                    <a:cs typeface="Arial" pitchFamily="34" charset="0"/>
                  </a:rPr>
                  <a:t>de </a:t>
                </a:r>
                <a:r>
                  <a:rPr lang="es-CL" sz="1400" dirty="0" smtClean="0">
                    <a:latin typeface="Arial" pitchFamily="34" charset="0"/>
                    <a:cs typeface="Arial" pitchFamily="34" charset="0"/>
                  </a:rPr>
                  <a:t>potencia</a:t>
                </a:r>
                <a:endParaRPr lang="es-CL" sz="1600" dirty="0">
                  <a:latin typeface="Arial" pitchFamily="34" charset="0"/>
                  <a:cs typeface="Arial" pitchFamily="34" charset="0"/>
                </a:endParaRPr>
              </a:p>
              <a:p>
                <a:pPr algn="just"/>
                <a:r>
                  <a:rPr lang="es-CL" sz="1600" dirty="0" smtClean="0">
                    <a:latin typeface="Arial" pitchFamily="34" charset="0"/>
                    <a:cs typeface="Arial" pitchFamily="34" charset="0"/>
                  </a:rPr>
                  <a:t> </a:t>
                </a:r>
                <a14:m>
                  <m:oMath xmlns:m="http://schemas.openxmlformats.org/officeDocument/2006/math">
                    <m:func>
                      <m:funcPr>
                        <m:ctrlPr>
                          <a:rPr lang="es-CL" sz="1600" i="1"/>
                        </m:ctrlPr>
                      </m:funcPr>
                      <m:fName>
                        <m:r>
                          <m:rPr>
                            <m:sty m:val="p"/>
                          </m:rPr>
                          <a:rPr lang="es-CL" sz="1600"/>
                          <m:t>cos</m:t>
                        </m:r>
                      </m:fName>
                      <m:e>
                        <m:d>
                          <m:dPr>
                            <m:ctrlPr>
                              <a:rPr lang="es-CL" sz="1600" i="1"/>
                            </m:ctrlPr>
                          </m:dPr>
                          <m:e>
                            <m:r>
                              <a:rPr lang="es-CL" sz="1600" i="1"/>
                              <m:t>44,15°</m:t>
                            </m:r>
                          </m:e>
                        </m:d>
                      </m:e>
                    </m:func>
                    <m:r>
                      <a:rPr lang="es-CL" sz="1600" i="1"/>
                      <m:t>=0,75</m:t>
                    </m:r>
                  </m:oMath>
                </a14:m>
                <a:endParaRPr lang="es-CL" sz="1600" dirty="0"/>
              </a:p>
            </p:txBody>
          </p:sp>
        </mc:Choice>
        <mc:Fallback>
          <p:sp>
            <p:nvSpPr>
              <p:cNvPr id="6" name="5 Rectángulo"/>
              <p:cNvSpPr>
                <a:spLocks noRot="1" noChangeAspect="1" noMove="1" noResize="1" noEditPoints="1" noAdjustHandles="1" noChangeArrowheads="1" noChangeShapeType="1" noTextEdit="1"/>
              </p:cNvSpPr>
              <p:nvPr/>
            </p:nvSpPr>
            <p:spPr>
              <a:xfrm>
                <a:off x="4860032" y="2450149"/>
                <a:ext cx="3600400" cy="553998"/>
              </a:xfrm>
              <a:prstGeom prst="rect">
                <a:avLst/>
              </a:prstGeom>
              <a:blipFill rotWithShape="1">
                <a:blip r:embed="rId4" cstate="print"/>
                <a:stretch>
                  <a:fillRect l="-338" t="-1099"/>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7" name="6 Rectángulo"/>
              <p:cNvSpPr/>
              <p:nvPr/>
            </p:nvSpPr>
            <p:spPr>
              <a:xfrm>
                <a:off x="4860032" y="3569087"/>
                <a:ext cx="3096344" cy="1618456"/>
              </a:xfrm>
              <a:prstGeom prst="rect">
                <a:avLst/>
              </a:prstGeom>
            </p:spPr>
            <p:txBody>
              <a:bodyPr wrap="square">
                <a:spAutoFit/>
              </a:bodyPr>
              <a:lstStyle/>
              <a:p>
                <a:pPr algn="just"/>
                <a:r>
                  <a:rPr lang="es-CL" sz="1400" dirty="0">
                    <a:latin typeface="Arial" pitchFamily="34" charset="0"/>
                    <a:cs typeface="Arial" pitchFamily="34" charset="0"/>
                  </a:rPr>
                  <a:t>Potencia entregada</a:t>
                </a:r>
              </a:p>
              <a:p>
                <a:pPr algn="just"/>
                <a:r>
                  <a:rPr lang="es-CL" dirty="0"/>
                  <a:t> </a:t>
                </a:r>
                <a:endParaRPr lang="es-CL" sz="1600" dirty="0"/>
              </a:p>
              <a:p>
                <a:pPr algn="just"/>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𝑃</m:t>
                          </m:r>
                        </m:e>
                        <m:sub>
                          <m:r>
                            <a:rPr lang="es-CL" sz="1600" i="1"/>
                            <m:t>𝐹</m:t>
                          </m:r>
                        </m:sub>
                      </m:sSub>
                      <m:r>
                        <a:rPr lang="es-CL" sz="1600" i="1"/>
                        <m:t>= ∙</m:t>
                      </m:r>
                      <m:r>
                        <a:rPr lang="es-CL" sz="1600" i="1"/>
                        <m:t>𝑍</m:t>
                      </m:r>
                      <m:r>
                        <a:rPr lang="es-CL" sz="1600" i="1"/>
                        <m:t> ∙</m:t>
                      </m:r>
                      <m:sSup>
                        <m:sSupPr>
                          <m:ctrlPr>
                            <a:rPr lang="es-CL" sz="1600" i="1"/>
                          </m:ctrlPr>
                        </m:sSupPr>
                        <m:e>
                          <m:r>
                            <a:rPr lang="es-CL" sz="1600" i="1"/>
                            <m:t>𝐼</m:t>
                          </m:r>
                        </m:e>
                        <m:sup>
                          <m:r>
                            <a:rPr lang="es-CL" sz="1600" i="1"/>
                            <m:t>2</m:t>
                          </m:r>
                        </m:sup>
                      </m:sSup>
                      <m:r>
                        <a:rPr lang="es-CL" sz="1600" i="1"/>
                        <m:t> (</m:t>
                      </m:r>
                      <m:r>
                        <a:rPr lang="es-CL" sz="1600" i="1"/>
                        <m:t>𝑤𝑎𝑡𝑡</m:t>
                      </m:r>
                      <m:r>
                        <a:rPr lang="es-CL" sz="1600" i="1"/>
                        <m:t>)</m:t>
                      </m:r>
                    </m:oMath>
                  </m:oMathPara>
                </a14:m>
                <a:endParaRPr lang="es-CL" sz="1600" dirty="0"/>
              </a:p>
              <a:p>
                <a:pPr algn="just"/>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𝑃</m:t>
                          </m:r>
                        </m:e>
                        <m:sub>
                          <m:r>
                            <a:rPr lang="es-CL" sz="1600" i="1"/>
                            <m:t>𝐹</m:t>
                          </m:r>
                        </m:sub>
                      </m:sSub>
                      <m:r>
                        <a:rPr lang="es-CL" sz="1600" i="1"/>
                        <m:t>= 143,56 ∙</m:t>
                      </m:r>
                      <m:sSup>
                        <m:sSupPr>
                          <m:ctrlPr>
                            <a:rPr lang="es-CL" sz="1600" i="1"/>
                          </m:ctrlPr>
                        </m:sSupPr>
                        <m:e>
                          <m:r>
                            <a:rPr lang="es-CL" sz="1600" i="1"/>
                            <m:t>1,53</m:t>
                          </m:r>
                        </m:e>
                        <m:sup>
                          <m:r>
                            <a:rPr lang="es-CL" sz="1600" i="1"/>
                            <m:t>2</m:t>
                          </m:r>
                        </m:sup>
                      </m:sSup>
                      <m:r>
                        <a:rPr lang="es-CL" sz="1600" i="1"/>
                        <m:t> </m:t>
                      </m:r>
                      <m:d>
                        <m:dPr>
                          <m:ctrlPr>
                            <a:rPr lang="es-CL" sz="1600" i="1"/>
                          </m:ctrlPr>
                        </m:dPr>
                        <m:e>
                          <m:r>
                            <a:rPr lang="es-CL" sz="1600" i="1"/>
                            <m:t>𝑤𝑎𝑡𝑡</m:t>
                          </m:r>
                        </m:e>
                      </m:d>
                    </m:oMath>
                  </m:oMathPara>
                </a14:m>
                <a:endParaRPr lang="es-CL" sz="1600" dirty="0"/>
              </a:p>
              <a:p>
                <a:pPr algn="just"/>
                <a:r>
                  <a:rPr lang="es-CL" sz="1600" dirty="0"/>
                  <a:t> </a:t>
                </a:r>
              </a:p>
              <a:p>
                <a:pPr algn="just"/>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𝑃</m:t>
                          </m:r>
                        </m:e>
                        <m:sub>
                          <m:r>
                            <a:rPr lang="es-CL" sz="1600" i="1"/>
                            <m:t>𝐹</m:t>
                          </m:r>
                        </m:sub>
                      </m:sSub>
                      <m:r>
                        <a:rPr lang="es-CL" sz="1600" i="1"/>
                        <m:t>= 168,03 (</m:t>
                      </m:r>
                      <m:r>
                        <a:rPr lang="es-CL" sz="1600" i="1"/>
                        <m:t>𝑤𝑎𝑡𝑡</m:t>
                      </m:r>
                      <m:r>
                        <a:rPr lang="es-CL" sz="1600" i="1"/>
                        <m:t>)</m:t>
                      </m:r>
                    </m:oMath>
                  </m:oMathPara>
                </a14:m>
                <a:endParaRPr lang="es-CL" sz="1600" dirty="0"/>
              </a:p>
            </p:txBody>
          </p:sp>
        </mc:Choice>
        <mc:Fallback>
          <p:sp>
            <p:nvSpPr>
              <p:cNvPr id="7" name="6 Rectángulo"/>
              <p:cNvSpPr>
                <a:spLocks noRot="1" noChangeAspect="1" noMove="1" noResize="1" noEditPoints="1" noAdjustHandles="1" noChangeArrowheads="1" noChangeShapeType="1" noTextEdit="1"/>
              </p:cNvSpPr>
              <p:nvPr/>
            </p:nvSpPr>
            <p:spPr>
              <a:xfrm>
                <a:off x="4860032" y="3569087"/>
                <a:ext cx="3096344" cy="1618456"/>
              </a:xfrm>
              <a:prstGeom prst="rect">
                <a:avLst/>
              </a:prstGeom>
              <a:blipFill rotWithShape="1">
                <a:blip r:embed="rId5" cstate="print"/>
                <a:stretch>
                  <a:fillRect l="-394" t="-376" b="-1128"/>
                </a:stretch>
              </a:blipFill>
            </p:spPr>
            <p:txBody>
              <a:bodyPr/>
              <a:lstStyle/>
              <a:p>
                <a:r>
                  <a:rPr lang="es-CL">
                    <a:noFill/>
                  </a:rPr>
                  <a:t> </a:t>
                </a:r>
              </a:p>
            </p:txBody>
          </p:sp>
        </mc:Fallback>
      </mc:AlternateContent>
    </p:spTree>
    <p:extLst>
      <p:ext uri="{BB962C8B-B14F-4D97-AF65-F5344CB8AC3E}">
        <p14:creationId xmlns:p14="http://schemas.microsoft.com/office/powerpoint/2010/main" xmlns="" val="27657158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131840" y="476672"/>
            <a:ext cx="2272738" cy="369332"/>
          </a:xfrm>
          <a:prstGeom prst="rect">
            <a:avLst/>
          </a:prstGeom>
        </p:spPr>
        <p:txBody>
          <a:bodyPr wrap="none">
            <a:spAutoFit/>
          </a:bodyPr>
          <a:lstStyle/>
          <a:p>
            <a:r>
              <a:rPr lang="es-CL" b="1" u="sng" dirty="0"/>
              <a:t>Ejemplos C.A </a:t>
            </a:r>
            <a:r>
              <a:rPr lang="es-CL" b="1" u="sng" dirty="0" smtClean="0"/>
              <a:t>Trifásico</a:t>
            </a:r>
            <a:endParaRPr lang="es-CL" b="1" u="sng" dirty="0"/>
          </a:p>
        </p:txBody>
      </p:sp>
      <p:sp>
        <p:nvSpPr>
          <p:cNvPr id="5" name="4 Rectángulo"/>
          <p:cNvSpPr/>
          <p:nvPr/>
        </p:nvSpPr>
        <p:spPr>
          <a:xfrm>
            <a:off x="539552" y="1196752"/>
            <a:ext cx="2874996" cy="224676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just">
              <a:buFont typeface="Arial" pitchFamily="34" charset="0"/>
              <a:buChar char="•"/>
            </a:pPr>
            <a:r>
              <a:rPr lang="es-CL" sz="1400" dirty="0">
                <a:latin typeface="Arial" pitchFamily="34" charset="0"/>
                <a:cs typeface="Arial" pitchFamily="34" charset="0"/>
              </a:rPr>
              <a:t>En el circuito trifásico en estrella (Y) indicado en la figura E3.1: determinar las corrientes de línea </a:t>
            </a:r>
            <a:r>
              <a:rPr lang="es-CL" sz="1400" dirty="0" err="1">
                <a:latin typeface="Arial" pitchFamily="34" charset="0"/>
                <a:cs typeface="Arial" pitchFamily="34" charset="0"/>
              </a:rPr>
              <a:t>Ia</a:t>
            </a:r>
            <a:r>
              <a:rPr lang="es-CL" sz="1400" dirty="0">
                <a:latin typeface="Arial" pitchFamily="34" charset="0"/>
                <a:cs typeface="Arial" pitchFamily="34" charset="0"/>
              </a:rPr>
              <a:t>, </a:t>
            </a:r>
            <a:r>
              <a:rPr lang="es-CL" sz="1400" dirty="0" err="1">
                <a:latin typeface="Arial" pitchFamily="34" charset="0"/>
                <a:cs typeface="Arial" pitchFamily="34" charset="0"/>
              </a:rPr>
              <a:t>Ib</a:t>
            </a:r>
            <a:r>
              <a:rPr lang="es-CL" sz="1400" dirty="0">
                <a:latin typeface="Arial" pitchFamily="34" charset="0"/>
                <a:cs typeface="Arial" pitchFamily="34" charset="0"/>
              </a:rPr>
              <a:t> e </a:t>
            </a:r>
            <a:r>
              <a:rPr lang="es-CL" sz="1400" dirty="0" err="1">
                <a:latin typeface="Arial" pitchFamily="34" charset="0"/>
                <a:cs typeface="Arial" pitchFamily="34" charset="0"/>
              </a:rPr>
              <a:t>Ic</a:t>
            </a:r>
            <a:r>
              <a:rPr lang="es-CL" sz="1400" dirty="0">
                <a:latin typeface="Arial" pitchFamily="34" charset="0"/>
                <a:cs typeface="Arial" pitchFamily="34" charset="0"/>
              </a:rPr>
              <a:t>; la potencia consumida por la carga en cada fase y la potencia trifásica total, para los valores de voltaje de la fuente e impedancias de cargas  indicados. </a:t>
            </a:r>
          </a:p>
        </p:txBody>
      </p:sp>
      <p:pic>
        <p:nvPicPr>
          <p:cNvPr id="6" name="5 Imagen"/>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67944" y="1036483"/>
            <a:ext cx="4505325" cy="2567305"/>
          </a:xfrm>
          <a:prstGeom prst="rect">
            <a:avLst/>
          </a:prstGeom>
          <a:noFill/>
          <a:ln>
            <a:noFill/>
          </a:ln>
        </p:spPr>
      </p:pic>
      <mc:AlternateContent xmlns:mc="http://schemas.openxmlformats.org/markup-compatibility/2006">
        <mc:Choice xmlns:a14="http://schemas.microsoft.com/office/drawing/2010/main" xmlns="" Requires="a14">
          <p:sp>
            <p:nvSpPr>
              <p:cNvPr id="7" name="6 Rectángulo"/>
              <p:cNvSpPr/>
              <p:nvPr/>
            </p:nvSpPr>
            <p:spPr>
              <a:xfrm>
                <a:off x="845841" y="3933056"/>
                <a:ext cx="2934072" cy="1534331"/>
              </a:xfrm>
              <a:prstGeom prst="rect">
                <a:avLst/>
              </a:prstGeom>
            </p:spPr>
            <p:txBody>
              <a:bodyPr wrap="square">
                <a:spAutoFit/>
              </a:bodyPr>
              <a:lstStyle/>
              <a:p>
                <a:pPr algn="just"/>
                <a:r>
                  <a:rPr lang="es-CL" sz="1400" dirty="0">
                    <a:latin typeface="Arial" pitchFamily="34" charset="0"/>
                    <a:cs typeface="Arial" pitchFamily="34" charset="0"/>
                  </a:rPr>
                  <a:t>Calcularemos las tensiones de línea y las tensiones de fase para poder obtener las corrientes de línea y la corriente de fase.</a:t>
                </a:r>
              </a:p>
              <a:p>
                <a:r>
                  <a:rPr lang="es-CL" dirty="0"/>
                  <a:t> </a:t>
                </a: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𝑒𝑓</m:t>
                          </m:r>
                        </m:sub>
                      </m:sSub>
                      <m:r>
                        <a:rPr lang="es-CL" sz="1600" i="1"/>
                        <m:t>=200 </m:t>
                      </m:r>
                      <m:d>
                        <m:dPr>
                          <m:begChr m:val="["/>
                          <m:endChr m:val="]"/>
                          <m:ctrlPr>
                            <a:rPr lang="es-CL" sz="1600" i="1"/>
                          </m:ctrlPr>
                        </m:dPr>
                        <m:e>
                          <m:r>
                            <a:rPr lang="es-CL" sz="1600" i="1"/>
                            <m:t>𝑉</m:t>
                          </m:r>
                        </m:e>
                      </m:d>
                      <m:r>
                        <a:rPr lang="es-CL" sz="1600" i="1"/>
                        <m:t>⇒</m:t>
                      </m:r>
                      <m:sSub>
                        <m:sSubPr>
                          <m:ctrlPr>
                            <a:rPr lang="es-CL" sz="1600" i="1"/>
                          </m:ctrlPr>
                        </m:sSubPr>
                        <m:e>
                          <m:r>
                            <a:rPr lang="es-CL" sz="1600" i="1"/>
                            <m:t>𝑉</m:t>
                          </m:r>
                        </m:e>
                        <m:sub>
                          <m:r>
                            <a:rPr lang="es-CL" sz="1600" i="1"/>
                            <m:t>𝐿</m:t>
                          </m:r>
                        </m:sub>
                      </m:sSub>
                      <m:r>
                        <a:rPr lang="es-CL" sz="1600" i="1"/>
                        <m:t>=200 [</m:t>
                      </m:r>
                      <m:r>
                        <a:rPr lang="es-CL" sz="1600" i="1"/>
                        <m:t>𝑉</m:t>
                      </m:r>
                      <m:r>
                        <a:rPr lang="es-CL" sz="1600" i="1"/>
                        <m:t>]</m:t>
                      </m:r>
                    </m:oMath>
                  </m:oMathPara>
                </a14:m>
                <a:endParaRPr lang="es-CL" sz="1600" dirty="0"/>
              </a:p>
            </p:txBody>
          </p:sp>
        </mc:Choice>
        <mc:Fallback>
          <p:sp>
            <p:nvSpPr>
              <p:cNvPr id="7" name="6 Rectángulo"/>
              <p:cNvSpPr>
                <a:spLocks noRot="1" noChangeAspect="1" noMove="1" noResize="1" noEditPoints="1" noAdjustHandles="1" noChangeArrowheads="1" noChangeShapeType="1" noTextEdit="1"/>
              </p:cNvSpPr>
              <p:nvPr/>
            </p:nvSpPr>
            <p:spPr>
              <a:xfrm>
                <a:off x="845841" y="3933056"/>
                <a:ext cx="2934072" cy="1534331"/>
              </a:xfrm>
              <a:prstGeom prst="rect">
                <a:avLst/>
              </a:prstGeom>
              <a:blipFill rotWithShape="1">
                <a:blip r:embed="rId3" cstate="print"/>
                <a:stretch>
                  <a:fillRect l="-624" t="-397" r="-624"/>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8" name="7 Rectángulo"/>
              <p:cNvSpPr/>
              <p:nvPr/>
            </p:nvSpPr>
            <p:spPr>
              <a:xfrm>
                <a:off x="4431867" y="3933056"/>
                <a:ext cx="3777478" cy="1754326"/>
              </a:xfrm>
              <a:prstGeom prst="rect">
                <a:avLst/>
              </a:prstGeom>
            </p:spPr>
            <p:txBody>
              <a:bodyPr wrap="square">
                <a:spAutoFit/>
              </a:bodyPr>
              <a:lstStyle/>
              <a:p>
                <a:pPr algn="just"/>
                <a:r>
                  <a:rPr lang="es-CL" sz="1400" dirty="0">
                    <a:latin typeface="Arial" pitchFamily="34" charset="0"/>
                    <a:cs typeface="Arial" pitchFamily="34" charset="0"/>
                  </a:rPr>
                  <a:t>Se sabe que la secuencia dada es directa (es decir A-B-C) y tomando al </a:t>
                </a:r>
                <a14:m>
                  <m:oMath xmlns:m="http://schemas.openxmlformats.org/officeDocument/2006/math">
                    <m:sSub>
                      <m:sSubPr>
                        <m:ctrlPr>
                          <a:rPr lang="es-CL" sz="1400" i="1"/>
                        </m:ctrlPr>
                      </m:sSubPr>
                      <m:e>
                        <m:r>
                          <a:rPr lang="es-CL" sz="1400" i="1"/>
                          <m:t>𝑉</m:t>
                        </m:r>
                      </m:e>
                      <m:sub>
                        <m:r>
                          <a:rPr lang="es-CL" sz="1400" i="1"/>
                          <m:t>𝑏𝑐</m:t>
                        </m:r>
                      </m:sub>
                    </m:sSub>
                  </m:oMath>
                </a14:m>
                <a:r>
                  <a:rPr lang="es-CL" sz="1400" dirty="0">
                    <a:latin typeface="Arial" pitchFamily="34" charset="0"/>
                    <a:cs typeface="Arial" pitchFamily="34" charset="0"/>
                  </a:rPr>
                  <a:t> como fasor de referencia tenemos que:</a:t>
                </a:r>
              </a:p>
              <a:p>
                <a:r>
                  <a:rPr lang="es-CL" dirty="0"/>
                  <a:t> </a:t>
                </a: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𝑎𝑏</m:t>
                          </m:r>
                        </m:sub>
                      </m:sSub>
                      <m:r>
                        <a:rPr lang="es-CL" sz="1600" i="1"/>
                        <m:t>=200</m:t>
                      </m:r>
                      <m:d>
                        <m:dPr>
                          <m:begChr m:val="["/>
                          <m:endChr m:val="]"/>
                          <m:ctrlPr>
                            <a:rPr lang="es-CL" sz="1600" i="1"/>
                          </m:ctrlPr>
                        </m:dPr>
                        <m:e>
                          <m:r>
                            <a:rPr lang="es-CL" sz="1600" i="1"/>
                            <m:t>𝑉</m:t>
                          </m:r>
                        </m:e>
                      </m:d>
                      <m:r>
                        <a:rPr lang="es-CL" sz="1600" i="1"/>
                        <m:t>∠ 120°</m:t>
                      </m:r>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𝑏𝑐</m:t>
                          </m:r>
                        </m:sub>
                      </m:sSub>
                      <m:r>
                        <a:rPr lang="es-CL" sz="1600" i="1"/>
                        <m:t>=200</m:t>
                      </m:r>
                      <m:d>
                        <m:dPr>
                          <m:begChr m:val="["/>
                          <m:endChr m:val="]"/>
                          <m:ctrlPr>
                            <a:rPr lang="es-CL" sz="1600" i="1"/>
                          </m:ctrlPr>
                        </m:dPr>
                        <m:e>
                          <m:r>
                            <a:rPr lang="es-CL" sz="1600" i="1"/>
                            <m:t>𝑉</m:t>
                          </m:r>
                        </m:e>
                      </m:d>
                      <m:r>
                        <a:rPr lang="es-CL" sz="1600" i="1"/>
                        <m:t>∠0°</m:t>
                      </m:r>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𝑐𝑎</m:t>
                          </m:r>
                        </m:sub>
                      </m:sSub>
                      <m:r>
                        <a:rPr lang="es-CL" sz="1600" i="1"/>
                        <m:t>=200</m:t>
                      </m:r>
                      <m:d>
                        <m:dPr>
                          <m:begChr m:val="["/>
                          <m:endChr m:val="]"/>
                          <m:ctrlPr>
                            <a:rPr lang="es-CL" sz="1600" i="1"/>
                          </m:ctrlPr>
                        </m:dPr>
                        <m:e>
                          <m:r>
                            <a:rPr lang="es-CL" sz="1600" i="1"/>
                            <m:t>𝑉</m:t>
                          </m:r>
                        </m:e>
                      </m:d>
                      <m:r>
                        <a:rPr lang="es-CL" sz="1600" i="1"/>
                        <m:t>∠−120°</m:t>
                      </m:r>
                    </m:oMath>
                  </m:oMathPara>
                </a14:m>
                <a:endParaRPr lang="es-CL" dirty="0"/>
              </a:p>
            </p:txBody>
          </p:sp>
        </mc:Choice>
        <mc:Fallback>
          <p:sp>
            <p:nvSpPr>
              <p:cNvPr id="8" name="7 Rectángulo"/>
              <p:cNvSpPr>
                <a:spLocks noRot="1" noChangeAspect="1" noMove="1" noResize="1" noEditPoints="1" noAdjustHandles="1" noChangeArrowheads="1" noChangeShapeType="1" noTextEdit="1"/>
              </p:cNvSpPr>
              <p:nvPr/>
            </p:nvSpPr>
            <p:spPr>
              <a:xfrm>
                <a:off x="4431867" y="3933056"/>
                <a:ext cx="3777478" cy="1754326"/>
              </a:xfrm>
              <a:prstGeom prst="rect">
                <a:avLst/>
              </a:prstGeom>
              <a:blipFill rotWithShape="1">
                <a:blip r:embed="rId4" cstate="print"/>
                <a:stretch>
                  <a:fillRect l="-323" t="-347" r="-645"/>
                </a:stretch>
              </a:blipFill>
            </p:spPr>
            <p:txBody>
              <a:bodyPr/>
              <a:lstStyle/>
              <a:p>
                <a:r>
                  <a:rPr lang="es-CL">
                    <a:noFill/>
                  </a:rPr>
                  <a:t> </a:t>
                </a:r>
              </a:p>
            </p:txBody>
          </p:sp>
        </mc:Fallback>
      </mc:AlternateContent>
    </p:spTree>
    <p:extLst>
      <p:ext uri="{BB962C8B-B14F-4D97-AF65-F5344CB8AC3E}">
        <p14:creationId xmlns:p14="http://schemas.microsoft.com/office/powerpoint/2010/main" xmlns="" val="25705910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3 Rectángulo"/>
              <p:cNvSpPr/>
              <p:nvPr/>
            </p:nvSpPr>
            <p:spPr>
              <a:xfrm>
                <a:off x="395536" y="332656"/>
                <a:ext cx="8352928" cy="1719189"/>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just"/>
                <a:r>
                  <a:rPr lang="es-CL" sz="1400" dirty="0">
                    <a:latin typeface="Arial" pitchFamily="34" charset="0"/>
                    <a:cs typeface="Arial" pitchFamily="34" charset="0"/>
                  </a:rPr>
                  <a:t>Para calcular el valor de la tensión en cada fase primero debemos obtener el valor de la impedancia. Como la figura lo indica la impedancia está dada en su forma polar por lo que ocupamos las siguientes ecuaciones para obtener el valor  real de la impedancia y el ángulo de fase que tiene.</a:t>
                </a:r>
              </a:p>
              <a:p>
                <a:r>
                  <a:rPr lang="es-CL" dirty="0"/>
                  <a:t> </a:t>
                </a:r>
              </a:p>
              <a:p>
                <a14:m>
                  <m:oMathPara xmlns:m="http://schemas.openxmlformats.org/officeDocument/2006/math">
                    <m:oMathParaPr>
                      <m:jc m:val="centerGroup"/>
                    </m:oMathParaPr>
                    <m:oMath xmlns:m="http://schemas.openxmlformats.org/officeDocument/2006/math">
                      <m:d>
                        <m:dPr>
                          <m:begChr m:val="|"/>
                          <m:endChr m:val="|"/>
                          <m:ctrlPr>
                            <a:rPr lang="es-CL" sz="1600" i="1"/>
                          </m:ctrlPr>
                        </m:dPr>
                        <m:e>
                          <m:r>
                            <a:rPr lang="es-CL" sz="1600" i="1"/>
                            <m:t>𝑍</m:t>
                          </m:r>
                        </m:e>
                      </m:d>
                      <m:r>
                        <a:rPr lang="es-CL" sz="1600" i="1"/>
                        <m:t>=</m:t>
                      </m:r>
                      <m:rad>
                        <m:radPr>
                          <m:degHide m:val="on"/>
                          <m:ctrlPr>
                            <a:rPr lang="es-CL" sz="1600" i="1"/>
                          </m:ctrlPr>
                        </m:radPr>
                        <m:deg/>
                        <m:e>
                          <m:sSup>
                            <m:sSupPr>
                              <m:ctrlPr>
                                <a:rPr lang="es-CL" sz="1600" i="1"/>
                              </m:ctrlPr>
                            </m:sSupPr>
                            <m:e>
                              <m:r>
                                <a:rPr lang="es-CL" sz="1600" i="1"/>
                                <m:t>𝑎</m:t>
                              </m:r>
                            </m:e>
                            <m:sup>
                              <m:r>
                                <a:rPr lang="es-CL" sz="1600" i="1"/>
                                <m:t>2</m:t>
                              </m:r>
                            </m:sup>
                          </m:sSup>
                          <m:r>
                            <a:rPr lang="es-CL" sz="1600" i="1"/>
                            <m:t>+</m:t>
                          </m:r>
                          <m:sSup>
                            <m:sSupPr>
                              <m:ctrlPr>
                                <a:rPr lang="es-CL" sz="1600" i="1"/>
                              </m:ctrlPr>
                            </m:sSupPr>
                            <m:e>
                              <m:r>
                                <a:rPr lang="es-CL" sz="1600" i="1"/>
                                <m:t>𝑏</m:t>
                              </m:r>
                            </m:e>
                            <m:sup>
                              <m:r>
                                <a:rPr lang="es-CL" sz="1600" i="1"/>
                                <m:t>2</m:t>
                              </m:r>
                            </m:sup>
                          </m:sSup>
                        </m:e>
                      </m:rad>
                      <m:r>
                        <a:rPr lang="es-CL" sz="1600" i="1"/>
                        <m:t> </m:t>
                      </m:r>
                    </m:oMath>
                  </m:oMathPara>
                </a14:m>
                <a:endParaRPr lang="es-CL" sz="1600" dirty="0"/>
              </a:p>
              <a:p>
                <a:pPr algn="ctr"/>
                <a:r>
                  <a:rPr lang="es-CL" sz="1400" dirty="0">
                    <a:latin typeface="Arial" pitchFamily="34" charset="0"/>
                    <a:cs typeface="Arial" pitchFamily="34" charset="0"/>
                  </a:rPr>
                  <a:t>Angulo de fase    </a:t>
                </a:r>
                <a14:m>
                  <m:oMath xmlns:m="http://schemas.openxmlformats.org/officeDocument/2006/math">
                    <m:r>
                      <a:rPr lang="es-CL" sz="1600" i="1"/>
                      <m:t>ø=</m:t>
                    </m:r>
                    <m:r>
                      <a:rPr lang="es-CL" sz="1600" i="1"/>
                      <m:t>𝑎𝑟𝑐𝑡𝑔</m:t>
                    </m:r>
                    <m:d>
                      <m:dPr>
                        <m:ctrlPr>
                          <a:rPr lang="es-CL" sz="1600" i="1"/>
                        </m:ctrlPr>
                      </m:dPr>
                      <m:e>
                        <m:f>
                          <m:fPr>
                            <m:ctrlPr>
                              <a:rPr lang="es-CL" sz="1600" i="1"/>
                            </m:ctrlPr>
                          </m:fPr>
                          <m:num>
                            <m:r>
                              <a:rPr lang="es-CL" sz="1600" i="1"/>
                              <m:t>𝑏</m:t>
                            </m:r>
                          </m:num>
                          <m:den>
                            <m:r>
                              <a:rPr lang="es-CL" sz="1600" i="1"/>
                              <m:t>𝑎</m:t>
                            </m:r>
                          </m:den>
                        </m:f>
                      </m:e>
                    </m:d>
                  </m:oMath>
                </a14:m>
                <a:endParaRPr lang="es-CL" dirty="0"/>
              </a:p>
            </p:txBody>
          </p:sp>
        </mc:Choice>
        <mc:Fallback>
          <p:sp>
            <p:nvSpPr>
              <p:cNvPr id="4" name="3 Rectángulo"/>
              <p:cNvSpPr>
                <a:spLocks noRot="1" noChangeAspect="1" noMove="1" noResize="1" noEditPoints="1" noAdjustHandles="1" noChangeArrowheads="1" noChangeShapeType="1" noTextEdit="1"/>
              </p:cNvSpPr>
              <p:nvPr/>
            </p:nvSpPr>
            <p:spPr>
              <a:xfrm>
                <a:off x="395536" y="332656"/>
                <a:ext cx="8352928" cy="1719189"/>
              </a:xfrm>
              <a:prstGeom prst="rect">
                <a:avLst/>
              </a:prstGeom>
              <a:blipFill rotWithShape="1">
                <a:blip r:embed="rId2" cstate="print"/>
                <a:stretch>
                  <a:fillRect l="-219" t="-355" r="-219"/>
                </a:stretch>
              </a:blipFill>
              <a:ln>
                <a:noFill/>
              </a:ln>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6" name="5 Rectángulo"/>
              <p:cNvSpPr/>
              <p:nvPr/>
            </p:nvSpPr>
            <p:spPr>
              <a:xfrm>
                <a:off x="407368" y="2420888"/>
                <a:ext cx="3751668" cy="2769476"/>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just"/>
                <a:r>
                  <a:rPr lang="es-CL" sz="1400" dirty="0">
                    <a:latin typeface="Arial" pitchFamily="34" charset="0"/>
                    <a:cs typeface="Arial" pitchFamily="34" charset="0"/>
                  </a:rPr>
                  <a:t>Tenemos que la impedancia dada es  </a:t>
                </a:r>
                <a14:m>
                  <m:oMath xmlns:m="http://schemas.openxmlformats.org/officeDocument/2006/math">
                    <m:r>
                      <a:rPr lang="es-CL" sz="1400" i="1"/>
                      <m:t>𝑍</m:t>
                    </m:r>
                    <m:r>
                      <a:rPr lang="es-CL" sz="1400" i="1"/>
                      <m:t>=68+60</m:t>
                    </m:r>
                    <m:r>
                      <a:rPr lang="es-CL" sz="1400" i="1"/>
                      <m:t>𝑗</m:t>
                    </m:r>
                  </m:oMath>
                </a14:m>
                <a:r>
                  <a:rPr lang="es-CL" sz="1400" dirty="0">
                    <a:latin typeface="Arial" pitchFamily="34" charset="0"/>
                    <a:cs typeface="Arial" pitchFamily="34" charset="0"/>
                  </a:rPr>
                  <a:t>, por lo que:</a:t>
                </a:r>
              </a:p>
              <a:p>
                <a:r>
                  <a:rPr lang="es-CL" dirty="0"/>
                  <a:t> </a:t>
                </a:r>
              </a:p>
              <a:p>
                <a14:m>
                  <m:oMathPara xmlns:m="http://schemas.openxmlformats.org/officeDocument/2006/math">
                    <m:oMathParaPr>
                      <m:jc m:val="centerGroup"/>
                    </m:oMathParaPr>
                    <m:oMath xmlns:m="http://schemas.openxmlformats.org/officeDocument/2006/math">
                      <m:d>
                        <m:dPr>
                          <m:begChr m:val="|"/>
                          <m:endChr m:val="|"/>
                          <m:ctrlPr>
                            <a:rPr lang="es-CL" sz="1600" i="1"/>
                          </m:ctrlPr>
                        </m:dPr>
                        <m:e>
                          <m:r>
                            <a:rPr lang="es-CL" sz="1600" i="1"/>
                            <m:t>𝑍</m:t>
                          </m:r>
                        </m:e>
                      </m:d>
                      <m:r>
                        <a:rPr lang="es-CL" sz="1600" i="1"/>
                        <m:t>=</m:t>
                      </m:r>
                      <m:rad>
                        <m:radPr>
                          <m:degHide m:val="on"/>
                          <m:ctrlPr>
                            <a:rPr lang="es-CL" sz="1600" i="1"/>
                          </m:ctrlPr>
                        </m:radPr>
                        <m:deg/>
                        <m:e>
                          <m:sSup>
                            <m:sSupPr>
                              <m:ctrlPr>
                                <a:rPr lang="es-CL" sz="1600" i="1"/>
                              </m:ctrlPr>
                            </m:sSupPr>
                            <m:e>
                              <m:r>
                                <a:rPr lang="es-CL" sz="1600" i="1"/>
                                <m:t>68</m:t>
                              </m:r>
                            </m:e>
                            <m:sup>
                              <m:r>
                                <a:rPr lang="es-CL" sz="1600" i="1"/>
                                <m:t>2</m:t>
                              </m:r>
                            </m:sup>
                          </m:sSup>
                          <m:r>
                            <a:rPr lang="es-CL" sz="1600" i="1"/>
                            <m:t>+</m:t>
                          </m:r>
                          <m:sSup>
                            <m:sSupPr>
                              <m:ctrlPr>
                                <a:rPr lang="es-CL" sz="1600" i="1"/>
                              </m:ctrlPr>
                            </m:sSupPr>
                            <m:e>
                              <m:r>
                                <a:rPr lang="es-CL" sz="1600" i="1"/>
                                <m:t>60</m:t>
                              </m:r>
                            </m:e>
                            <m:sup>
                              <m:r>
                                <a:rPr lang="es-CL" sz="1600" i="1"/>
                                <m:t>2</m:t>
                              </m:r>
                            </m:sup>
                          </m:sSup>
                        </m:e>
                      </m:rad>
                      <m:r>
                        <a:rPr lang="es-CL" sz="1600" i="1"/>
                        <m:t>=90,69 [Ω]≅91[Ω]</m:t>
                      </m:r>
                    </m:oMath>
                  </m:oMathPara>
                </a14:m>
                <a:endParaRPr lang="es-CL" sz="1600" dirty="0"/>
              </a:p>
              <a:p>
                <a14:m>
                  <m:oMathPara xmlns:m="http://schemas.openxmlformats.org/officeDocument/2006/math">
                    <m:oMathParaPr>
                      <m:jc m:val="centerGroup"/>
                    </m:oMathParaPr>
                    <m:oMath xmlns:m="http://schemas.openxmlformats.org/officeDocument/2006/math">
                      <m:r>
                        <a:rPr lang="es-CL" sz="1600" i="1"/>
                        <m:t>ø=</m:t>
                      </m:r>
                      <m:r>
                        <a:rPr lang="es-CL" sz="1600" i="1"/>
                        <m:t>𝑎𝑟𝑐𝑡𝑔</m:t>
                      </m:r>
                      <m:d>
                        <m:dPr>
                          <m:begChr m:val="["/>
                          <m:endChr m:val="]"/>
                          <m:ctrlPr>
                            <a:rPr lang="es-CL" sz="1600" i="1"/>
                          </m:ctrlPr>
                        </m:dPr>
                        <m:e>
                          <m:f>
                            <m:fPr>
                              <m:ctrlPr>
                                <a:rPr lang="es-CL" sz="1600" i="1"/>
                              </m:ctrlPr>
                            </m:fPr>
                            <m:num>
                              <m:r>
                                <a:rPr lang="es-CL" sz="1600" i="1"/>
                                <m:t>60</m:t>
                              </m:r>
                            </m:num>
                            <m:den>
                              <m:r>
                                <a:rPr lang="es-CL" sz="1600" i="1"/>
                                <m:t>68</m:t>
                              </m:r>
                            </m:den>
                          </m:f>
                        </m:e>
                      </m:d>
                      <m:r>
                        <a:rPr lang="es-CL" sz="1600" i="1"/>
                        <m:t>=41,42°≅41°</m:t>
                      </m:r>
                    </m:oMath>
                  </m:oMathPara>
                </a14:m>
                <a:endParaRPr lang="es-CL" sz="1600" dirty="0"/>
              </a:p>
              <a:p>
                <a:r>
                  <a:rPr lang="es-CL" sz="1400" dirty="0">
                    <a:latin typeface="Arial" pitchFamily="34" charset="0"/>
                    <a:cs typeface="Arial" pitchFamily="34" charset="0"/>
                  </a:rPr>
                  <a:t> </a:t>
                </a:r>
              </a:p>
              <a:p>
                <a:r>
                  <a:rPr lang="es-CL" sz="1400" dirty="0">
                    <a:latin typeface="Arial" pitchFamily="34" charset="0"/>
                    <a:cs typeface="Arial" pitchFamily="34" charset="0"/>
                  </a:rPr>
                  <a:t>Por lo tanto el valor de nuestra impedancia es:</a:t>
                </a:r>
              </a:p>
              <a:p>
                <a:r>
                  <a:rPr lang="es-CL" dirty="0"/>
                  <a:t> </a:t>
                </a:r>
              </a:p>
              <a:p>
                <a14:m>
                  <m:oMathPara xmlns:m="http://schemas.openxmlformats.org/officeDocument/2006/math">
                    <m:oMathParaPr>
                      <m:jc m:val="centerGroup"/>
                    </m:oMathParaPr>
                    <m:oMath xmlns:m="http://schemas.openxmlformats.org/officeDocument/2006/math">
                      <m:r>
                        <a:rPr lang="es-CL" sz="1600" i="1"/>
                        <m:t>𝑍</m:t>
                      </m:r>
                      <m:r>
                        <a:rPr lang="es-CL" sz="1600" i="1"/>
                        <m:t>=</m:t>
                      </m:r>
                      <m:sSub>
                        <m:sSubPr>
                          <m:ctrlPr>
                            <a:rPr lang="es-CL" sz="1600" i="1"/>
                          </m:ctrlPr>
                        </m:sSubPr>
                        <m:e>
                          <m:r>
                            <a:rPr lang="es-CL" sz="1600" i="1"/>
                            <m:t>𝑍</m:t>
                          </m:r>
                        </m:e>
                        <m:sub>
                          <m:r>
                            <a:rPr lang="es-CL" sz="1600" i="1"/>
                            <m:t>𝐴</m:t>
                          </m:r>
                        </m:sub>
                      </m:sSub>
                      <m:r>
                        <a:rPr lang="es-CL" sz="1600" i="1"/>
                        <m:t>=</m:t>
                      </m:r>
                      <m:sSub>
                        <m:sSubPr>
                          <m:ctrlPr>
                            <a:rPr lang="es-CL" sz="1600" i="1"/>
                          </m:ctrlPr>
                        </m:sSubPr>
                        <m:e>
                          <m:r>
                            <a:rPr lang="es-CL" sz="1600" i="1"/>
                            <m:t>𝑍</m:t>
                          </m:r>
                        </m:e>
                        <m:sub>
                          <m:r>
                            <a:rPr lang="es-CL" sz="1600" i="1"/>
                            <m:t>𝐵</m:t>
                          </m:r>
                        </m:sub>
                      </m:sSub>
                      <m:r>
                        <a:rPr lang="es-CL" sz="1600" i="1"/>
                        <m:t>=</m:t>
                      </m:r>
                      <m:sSub>
                        <m:sSubPr>
                          <m:ctrlPr>
                            <a:rPr lang="es-CL" sz="1600" i="1"/>
                          </m:ctrlPr>
                        </m:sSubPr>
                        <m:e>
                          <m:r>
                            <a:rPr lang="es-CL" sz="1600" i="1"/>
                            <m:t>𝑍</m:t>
                          </m:r>
                        </m:e>
                        <m:sub>
                          <m:r>
                            <a:rPr lang="es-CL" sz="1600" i="1"/>
                            <m:t>𝐶</m:t>
                          </m:r>
                        </m:sub>
                      </m:sSub>
                      <m:r>
                        <a:rPr lang="es-CL" sz="1600" i="1"/>
                        <m:t>=91 ∠ 41° [Ω]</m:t>
                      </m:r>
                    </m:oMath>
                  </m:oMathPara>
                </a14:m>
                <a:endParaRPr lang="es-CL" sz="1600" dirty="0"/>
              </a:p>
            </p:txBody>
          </p:sp>
        </mc:Choice>
        <mc:Fallback>
          <p:sp>
            <p:nvSpPr>
              <p:cNvPr id="6" name="5 Rectángulo"/>
              <p:cNvSpPr>
                <a:spLocks noRot="1" noChangeAspect="1" noMove="1" noResize="1" noEditPoints="1" noAdjustHandles="1" noChangeArrowheads="1" noChangeShapeType="1" noTextEdit="1"/>
              </p:cNvSpPr>
              <p:nvPr/>
            </p:nvSpPr>
            <p:spPr>
              <a:xfrm>
                <a:off x="407368" y="2420888"/>
                <a:ext cx="3751668" cy="2769476"/>
              </a:xfrm>
              <a:prstGeom prst="rect">
                <a:avLst/>
              </a:prstGeom>
              <a:blipFill rotWithShape="1">
                <a:blip r:embed="rId3" cstate="print"/>
                <a:stretch>
                  <a:fillRect l="-488" t="-220" r="-488" b="-441"/>
                </a:stretch>
              </a:blipFill>
              <a:ln>
                <a:noFill/>
              </a:ln>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7" name="6 Rectángulo"/>
              <p:cNvSpPr/>
              <p:nvPr/>
            </p:nvSpPr>
            <p:spPr>
              <a:xfrm>
                <a:off x="4572000" y="3068960"/>
                <a:ext cx="3888432" cy="1745927"/>
              </a:xfrm>
              <a:prstGeom prst="rect">
                <a:avLst/>
              </a:prstGeom>
            </p:spPr>
            <p:txBody>
              <a:bodyPr wrap="square">
                <a:spAutoFit/>
              </a:bodyPr>
              <a:lstStyle/>
              <a:p>
                <a:pPr algn="just"/>
                <a:r>
                  <a:rPr lang="es-CL" sz="1400" dirty="0">
                    <a:latin typeface="Arial" pitchFamily="34" charset="0"/>
                    <a:cs typeface="Arial" pitchFamily="34" charset="0"/>
                  </a:rPr>
                  <a:t>Estando bajo un sistema trifásico equilibrado el valor de las tensiones de fase estará dado por la expresión </a:t>
                </a:r>
                <a14:m>
                  <m:oMath xmlns:m="http://schemas.openxmlformats.org/officeDocument/2006/math">
                    <m:sSub>
                      <m:sSubPr>
                        <m:ctrlPr>
                          <a:rPr lang="es-CL" sz="1600" i="1"/>
                        </m:ctrlPr>
                      </m:sSubPr>
                      <m:e>
                        <m:r>
                          <a:rPr lang="es-CL" sz="1600" i="1"/>
                          <m:t>𝑉</m:t>
                        </m:r>
                      </m:e>
                      <m:sub>
                        <m:r>
                          <a:rPr lang="es-CL" sz="1600" i="1"/>
                          <m:t>𝑓</m:t>
                        </m:r>
                      </m:sub>
                    </m:sSub>
                    <m:r>
                      <a:rPr lang="es-CL" sz="1600" i="1"/>
                      <m:t>=</m:t>
                    </m:r>
                    <m:f>
                      <m:fPr>
                        <m:ctrlPr>
                          <a:rPr lang="es-CL" sz="1600" i="1"/>
                        </m:ctrlPr>
                      </m:fPr>
                      <m:num>
                        <m:sSub>
                          <m:sSubPr>
                            <m:ctrlPr>
                              <a:rPr lang="es-CL" sz="1600" i="1"/>
                            </m:ctrlPr>
                          </m:sSubPr>
                          <m:e>
                            <m:r>
                              <a:rPr lang="es-CL" sz="1600" i="1"/>
                              <m:t>𝑉</m:t>
                            </m:r>
                          </m:e>
                          <m:sub>
                            <m:r>
                              <a:rPr lang="es-CL" sz="1600" i="1"/>
                              <m:t>𝐿</m:t>
                            </m:r>
                          </m:sub>
                        </m:sSub>
                      </m:num>
                      <m:den>
                        <m:rad>
                          <m:radPr>
                            <m:degHide m:val="on"/>
                            <m:ctrlPr>
                              <a:rPr lang="es-CL" sz="1600" i="1"/>
                            </m:ctrlPr>
                          </m:radPr>
                          <m:deg/>
                          <m:e>
                            <m:r>
                              <a:rPr lang="es-CL" sz="1600" i="1"/>
                              <m:t>3</m:t>
                            </m:r>
                          </m:e>
                        </m:rad>
                      </m:den>
                    </m:f>
                  </m:oMath>
                </a14:m>
                <a:r>
                  <a:rPr lang="es-CL" dirty="0"/>
                  <a:t> , </a:t>
                </a:r>
                <a:r>
                  <a:rPr lang="es-CL" sz="1400" dirty="0">
                    <a:latin typeface="Arial" pitchFamily="34" charset="0"/>
                    <a:cs typeface="Arial" pitchFamily="34" charset="0"/>
                  </a:rPr>
                  <a:t>esto implica que:</a:t>
                </a:r>
              </a:p>
              <a:p>
                <a:pPr algn="just"/>
                <a:r>
                  <a:rPr lang="es-CL" dirty="0"/>
                  <a:t> </a:t>
                </a:r>
              </a:p>
              <a:p>
                <a:pPr algn="just"/>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𝑓</m:t>
                          </m:r>
                        </m:sub>
                      </m:sSub>
                      <m:r>
                        <a:rPr lang="es-CL" sz="1600" i="1"/>
                        <m:t>=</m:t>
                      </m:r>
                      <m:f>
                        <m:fPr>
                          <m:ctrlPr>
                            <a:rPr lang="es-CL" sz="1600" i="1"/>
                          </m:ctrlPr>
                        </m:fPr>
                        <m:num>
                          <m:r>
                            <a:rPr lang="es-CL" sz="1600" i="1"/>
                            <m:t>200 [</m:t>
                          </m:r>
                          <m:r>
                            <a:rPr lang="es-CL" sz="1600" i="1"/>
                            <m:t>𝑉</m:t>
                          </m:r>
                          <m:r>
                            <a:rPr lang="es-CL" sz="1600" i="1"/>
                            <m:t>]</m:t>
                          </m:r>
                        </m:num>
                        <m:den>
                          <m:rad>
                            <m:radPr>
                              <m:degHide m:val="on"/>
                              <m:ctrlPr>
                                <a:rPr lang="es-CL" sz="1600" i="1"/>
                              </m:ctrlPr>
                            </m:radPr>
                            <m:deg/>
                            <m:e>
                              <m:r>
                                <a:rPr lang="es-CL" sz="1600" i="1"/>
                                <m:t>3</m:t>
                              </m:r>
                            </m:e>
                          </m:rad>
                        </m:den>
                      </m:f>
                      <m:r>
                        <a:rPr lang="es-CL" sz="1600" i="1"/>
                        <m:t>=115,47 </m:t>
                      </m:r>
                      <m:d>
                        <m:dPr>
                          <m:begChr m:val="["/>
                          <m:endChr m:val="]"/>
                          <m:ctrlPr>
                            <a:rPr lang="es-CL" sz="1600" i="1"/>
                          </m:ctrlPr>
                        </m:dPr>
                        <m:e>
                          <m:r>
                            <a:rPr lang="es-CL" sz="1600" i="1"/>
                            <m:t>𝑉</m:t>
                          </m:r>
                        </m:e>
                      </m:d>
                      <m:r>
                        <a:rPr lang="es-CL" sz="1600" i="1"/>
                        <m:t>≅115 [</m:t>
                      </m:r>
                      <m:r>
                        <a:rPr lang="es-CL" sz="1600" i="1"/>
                        <m:t>𝑉</m:t>
                      </m:r>
                      <m:r>
                        <a:rPr lang="es-CL" sz="1600" i="1"/>
                        <m:t>]</m:t>
                      </m:r>
                    </m:oMath>
                  </m:oMathPara>
                </a14:m>
                <a:endParaRPr lang="es-CL" dirty="0"/>
              </a:p>
            </p:txBody>
          </p:sp>
        </mc:Choice>
        <mc:Fallback>
          <p:sp>
            <p:nvSpPr>
              <p:cNvPr id="7" name="6 Rectángulo"/>
              <p:cNvSpPr>
                <a:spLocks noRot="1" noChangeAspect="1" noMove="1" noResize="1" noEditPoints="1" noAdjustHandles="1" noChangeArrowheads="1" noChangeShapeType="1" noTextEdit="1"/>
              </p:cNvSpPr>
              <p:nvPr/>
            </p:nvSpPr>
            <p:spPr>
              <a:xfrm>
                <a:off x="4572000" y="3068960"/>
                <a:ext cx="3888432" cy="1745927"/>
              </a:xfrm>
              <a:prstGeom prst="rect">
                <a:avLst/>
              </a:prstGeom>
              <a:blipFill rotWithShape="1">
                <a:blip r:embed="rId4" cstate="print"/>
                <a:stretch>
                  <a:fillRect l="-313" t="-348" r="-470"/>
                </a:stretch>
              </a:blipFill>
            </p:spPr>
            <p:txBody>
              <a:bodyPr/>
              <a:lstStyle/>
              <a:p>
                <a:r>
                  <a:rPr lang="es-CL">
                    <a:noFill/>
                  </a:rPr>
                  <a:t> </a:t>
                </a:r>
              </a:p>
            </p:txBody>
          </p:sp>
        </mc:Fallback>
      </mc:AlternateContent>
    </p:spTree>
    <p:extLst>
      <p:ext uri="{BB962C8B-B14F-4D97-AF65-F5344CB8AC3E}">
        <p14:creationId xmlns:p14="http://schemas.microsoft.com/office/powerpoint/2010/main" xmlns="" val="548615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3 Rectángulo"/>
              <p:cNvSpPr/>
              <p:nvPr/>
            </p:nvSpPr>
            <p:spPr>
              <a:xfrm>
                <a:off x="589856" y="742062"/>
                <a:ext cx="3024336" cy="1754326"/>
              </a:xfrm>
              <a:prstGeom prst="rect">
                <a:avLst/>
              </a:prstGeom>
            </p:spPr>
            <p:txBody>
              <a:bodyPr wrap="square">
                <a:spAutoFit/>
              </a:bodyPr>
              <a:lstStyle/>
              <a:p>
                <a:pPr algn="just"/>
                <a:r>
                  <a:rPr lang="es-CL" sz="1400" dirty="0">
                    <a:latin typeface="Arial" pitchFamily="34" charset="0"/>
                    <a:cs typeface="Arial" pitchFamily="34" charset="0"/>
                  </a:rPr>
                  <a:t>Estas tensiones estarán atrasadas en 30° respecto a las tensiones de línea.</a:t>
                </a:r>
              </a:p>
              <a:p>
                <a:r>
                  <a:rPr lang="es-CL" dirty="0"/>
                  <a:t> </a:t>
                </a: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𝑎𝑛</m:t>
                          </m:r>
                        </m:sub>
                      </m:sSub>
                      <m:r>
                        <a:rPr lang="es-CL" sz="1600" i="1"/>
                        <m:t>=115[</m:t>
                      </m:r>
                      <m:r>
                        <a:rPr lang="es-CL" sz="1600" i="1"/>
                        <m:t>𝑉</m:t>
                      </m:r>
                      <m:r>
                        <a:rPr lang="es-CL" sz="1600" i="1"/>
                        <m:t>]∠ 90°</m:t>
                      </m:r>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𝑏𝑛</m:t>
                          </m:r>
                        </m:sub>
                      </m:sSub>
                      <m:r>
                        <a:rPr lang="es-CL" sz="1600" i="1"/>
                        <m:t>=115</m:t>
                      </m:r>
                      <m:d>
                        <m:dPr>
                          <m:begChr m:val="["/>
                          <m:endChr m:val="]"/>
                          <m:ctrlPr>
                            <a:rPr lang="es-CL" sz="1600" i="1"/>
                          </m:ctrlPr>
                        </m:dPr>
                        <m:e>
                          <m:r>
                            <a:rPr lang="es-CL" sz="1600" i="1"/>
                            <m:t>𝑉</m:t>
                          </m:r>
                        </m:e>
                      </m:d>
                      <m:r>
                        <a:rPr lang="es-CL" sz="1600" i="1"/>
                        <m:t>∠−30°</m:t>
                      </m:r>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𝑐𝑛</m:t>
                          </m:r>
                        </m:sub>
                      </m:sSub>
                      <m:r>
                        <a:rPr lang="es-CL" sz="1600" i="1"/>
                        <m:t>=115</m:t>
                      </m:r>
                      <m:d>
                        <m:dPr>
                          <m:begChr m:val="["/>
                          <m:endChr m:val="]"/>
                          <m:ctrlPr>
                            <a:rPr lang="es-CL" sz="1600" i="1"/>
                          </m:ctrlPr>
                        </m:dPr>
                        <m:e>
                          <m:r>
                            <a:rPr lang="es-CL" sz="1600" i="1"/>
                            <m:t>𝑉</m:t>
                          </m:r>
                        </m:e>
                      </m:d>
                      <m:r>
                        <a:rPr lang="es-CL" sz="1600" i="1"/>
                        <m:t>∠−150°</m:t>
                      </m:r>
                    </m:oMath>
                  </m:oMathPara>
                </a14:m>
                <a:endParaRPr lang="es-CL" sz="1600" dirty="0"/>
              </a:p>
            </p:txBody>
          </p:sp>
        </mc:Choice>
        <mc:Fallback>
          <p:sp>
            <p:nvSpPr>
              <p:cNvPr id="4" name="3 Rectángulo"/>
              <p:cNvSpPr>
                <a:spLocks noRot="1" noChangeAspect="1" noMove="1" noResize="1" noEditPoints="1" noAdjustHandles="1" noChangeArrowheads="1" noChangeShapeType="1" noTextEdit="1"/>
              </p:cNvSpPr>
              <p:nvPr/>
            </p:nvSpPr>
            <p:spPr>
              <a:xfrm>
                <a:off x="589856" y="742062"/>
                <a:ext cx="3024336" cy="1754326"/>
              </a:xfrm>
              <a:prstGeom prst="rect">
                <a:avLst/>
              </a:prstGeom>
              <a:blipFill rotWithShape="1">
                <a:blip r:embed="rId3" cstate="print"/>
                <a:stretch>
                  <a:fillRect l="-605" t="-347" r="-605"/>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5" name="4 Rectángulo"/>
              <p:cNvSpPr/>
              <p:nvPr/>
            </p:nvSpPr>
            <p:spPr>
              <a:xfrm>
                <a:off x="3995936" y="692696"/>
                <a:ext cx="4572000" cy="2328586"/>
              </a:xfrm>
              <a:prstGeom prst="rect">
                <a:avLst/>
              </a:prstGeom>
            </p:spPr>
            <p:txBody>
              <a:bodyPr>
                <a:spAutoFit/>
              </a:bodyPr>
              <a:lstStyle/>
              <a:p>
                <a:r>
                  <a:rPr lang="es-CL" sz="1400" dirty="0">
                    <a:latin typeface="Arial" pitchFamily="34" charset="0"/>
                    <a:cs typeface="Arial" pitchFamily="34" charset="0"/>
                  </a:rPr>
                  <a:t>Luego las corrientes I</a:t>
                </a:r>
                <a:r>
                  <a:rPr lang="es-CL" sz="1400" baseline="-25000" dirty="0">
                    <a:latin typeface="Arial" pitchFamily="34" charset="0"/>
                    <a:cs typeface="Arial" pitchFamily="34" charset="0"/>
                  </a:rPr>
                  <a:t>A</a:t>
                </a:r>
                <a:r>
                  <a:rPr lang="es-CL" sz="1400" dirty="0">
                    <a:latin typeface="Arial" pitchFamily="34" charset="0"/>
                    <a:cs typeface="Arial" pitchFamily="34" charset="0"/>
                  </a:rPr>
                  <a:t>, I</a:t>
                </a:r>
                <a:r>
                  <a:rPr lang="es-CL" sz="1400" baseline="-25000" dirty="0">
                    <a:latin typeface="Arial" pitchFamily="34" charset="0"/>
                    <a:cs typeface="Arial" pitchFamily="34" charset="0"/>
                  </a:rPr>
                  <a:t>B</a:t>
                </a:r>
                <a:r>
                  <a:rPr lang="es-CL" sz="1400" dirty="0">
                    <a:latin typeface="Arial" pitchFamily="34" charset="0"/>
                    <a:cs typeface="Arial" pitchFamily="34" charset="0"/>
                  </a:rPr>
                  <a:t> e I</a:t>
                </a:r>
                <a:r>
                  <a:rPr lang="es-CL" sz="1400" baseline="-25000" dirty="0">
                    <a:latin typeface="Arial" pitchFamily="34" charset="0"/>
                    <a:cs typeface="Arial" pitchFamily="34" charset="0"/>
                  </a:rPr>
                  <a:t>C</a:t>
                </a:r>
                <a:r>
                  <a:rPr lang="es-CL" sz="1400" dirty="0">
                    <a:latin typeface="Arial" pitchFamily="34" charset="0"/>
                    <a:cs typeface="Arial" pitchFamily="34" charset="0"/>
                  </a:rPr>
                  <a:t> se calculan utilizando La ley de Ohm:</a:t>
                </a:r>
              </a:p>
              <a:p>
                <a:r>
                  <a:rPr lang="es-CL" sz="1600" dirty="0"/>
                  <a:t> </a:t>
                </a: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𝐴</m:t>
                          </m:r>
                        </m:sub>
                      </m:sSub>
                      <m:r>
                        <a:rPr lang="es-CL" sz="1600" i="1"/>
                        <m:t>=</m:t>
                      </m:r>
                      <m:f>
                        <m:fPr>
                          <m:ctrlPr>
                            <a:rPr lang="es-CL" sz="1600" i="1"/>
                          </m:ctrlPr>
                        </m:fPr>
                        <m:num>
                          <m:sSub>
                            <m:sSubPr>
                              <m:ctrlPr>
                                <a:rPr lang="es-CL" sz="1600" i="1"/>
                              </m:ctrlPr>
                            </m:sSubPr>
                            <m:e>
                              <m:r>
                                <a:rPr lang="es-CL" sz="1600" i="1"/>
                                <m:t>𝑉</m:t>
                              </m:r>
                            </m:e>
                            <m:sub>
                              <m:r>
                                <a:rPr lang="es-CL" sz="1600" i="1"/>
                                <m:t>𝑎𝑛</m:t>
                              </m:r>
                            </m:sub>
                          </m:sSub>
                        </m:num>
                        <m:den>
                          <m:r>
                            <a:rPr lang="es-CL" sz="1600" i="1"/>
                            <m:t>𝑍</m:t>
                          </m:r>
                        </m:den>
                      </m:f>
                      <m:r>
                        <a:rPr lang="es-CL" sz="1600" i="1"/>
                        <m:t>=</m:t>
                      </m:r>
                      <m:f>
                        <m:fPr>
                          <m:ctrlPr>
                            <a:rPr lang="es-CL" sz="1600" i="1"/>
                          </m:ctrlPr>
                        </m:fPr>
                        <m:num>
                          <m:r>
                            <a:rPr lang="es-CL" sz="1600" i="1"/>
                            <m:t>115[</m:t>
                          </m:r>
                          <m:r>
                            <a:rPr lang="es-CL" sz="1600" i="1"/>
                            <m:t>𝑉</m:t>
                          </m:r>
                          <m:r>
                            <a:rPr lang="es-CL" sz="1600" i="1"/>
                            <m:t>]∠ 90°</m:t>
                          </m:r>
                        </m:num>
                        <m:den>
                          <m:r>
                            <a:rPr lang="es-CL" sz="1600" i="1"/>
                            <m:t>91 ∠ 41° [Ω]</m:t>
                          </m:r>
                        </m:den>
                      </m:f>
                      <m:r>
                        <a:rPr lang="es-CL" sz="1600" i="1"/>
                        <m:t>=1,26∠49°</m:t>
                      </m:r>
                      <m:d>
                        <m:dPr>
                          <m:begChr m:val="["/>
                          <m:endChr m:val="]"/>
                          <m:ctrlPr>
                            <a:rPr lang="es-CL" sz="1600" i="1"/>
                          </m:ctrlPr>
                        </m:dPr>
                        <m:e>
                          <m:r>
                            <a:rPr lang="es-CL" sz="1600" i="1"/>
                            <m:t>𝐴</m:t>
                          </m:r>
                        </m:e>
                      </m:d>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𝐵</m:t>
                          </m:r>
                        </m:sub>
                      </m:sSub>
                      <m:r>
                        <a:rPr lang="es-CL" sz="1600" i="1"/>
                        <m:t>=</m:t>
                      </m:r>
                      <m:f>
                        <m:fPr>
                          <m:ctrlPr>
                            <a:rPr lang="es-CL" sz="1600" i="1"/>
                          </m:ctrlPr>
                        </m:fPr>
                        <m:num>
                          <m:sSub>
                            <m:sSubPr>
                              <m:ctrlPr>
                                <a:rPr lang="es-CL" sz="1600" i="1"/>
                              </m:ctrlPr>
                            </m:sSubPr>
                            <m:e>
                              <m:r>
                                <a:rPr lang="es-CL" sz="1600" i="1"/>
                                <m:t>𝑉</m:t>
                              </m:r>
                            </m:e>
                            <m:sub>
                              <m:r>
                                <a:rPr lang="es-CL" sz="1600" i="1"/>
                                <m:t>𝑏𝑛</m:t>
                              </m:r>
                            </m:sub>
                          </m:sSub>
                        </m:num>
                        <m:den>
                          <m:r>
                            <a:rPr lang="es-CL" sz="1600" i="1"/>
                            <m:t>𝑍</m:t>
                          </m:r>
                        </m:den>
                      </m:f>
                      <m:r>
                        <a:rPr lang="es-CL" sz="1600" i="1"/>
                        <m:t>=</m:t>
                      </m:r>
                      <m:f>
                        <m:fPr>
                          <m:ctrlPr>
                            <a:rPr lang="es-CL" sz="1600" i="1"/>
                          </m:ctrlPr>
                        </m:fPr>
                        <m:num>
                          <m:r>
                            <a:rPr lang="es-CL" sz="1600" i="1"/>
                            <m:t>115</m:t>
                          </m:r>
                          <m:d>
                            <m:dPr>
                              <m:begChr m:val="["/>
                              <m:endChr m:val="]"/>
                              <m:ctrlPr>
                                <a:rPr lang="es-CL" sz="1600" i="1"/>
                              </m:ctrlPr>
                            </m:dPr>
                            <m:e>
                              <m:r>
                                <a:rPr lang="es-CL" sz="1600" i="1"/>
                                <m:t>𝑉</m:t>
                              </m:r>
                            </m:e>
                          </m:d>
                          <m:r>
                            <a:rPr lang="es-CL" sz="1600" i="1"/>
                            <m:t>∠−30°</m:t>
                          </m:r>
                        </m:num>
                        <m:den>
                          <m:r>
                            <a:rPr lang="es-CL" sz="1600" i="1"/>
                            <m:t>91 ∠ 41° [Ω]</m:t>
                          </m:r>
                        </m:den>
                      </m:f>
                      <m:r>
                        <a:rPr lang="es-CL" sz="1600" i="1"/>
                        <m:t>=1,26∠−71°</m:t>
                      </m:r>
                      <m:d>
                        <m:dPr>
                          <m:begChr m:val="["/>
                          <m:endChr m:val="]"/>
                          <m:ctrlPr>
                            <a:rPr lang="es-CL" sz="1600" i="1"/>
                          </m:ctrlPr>
                        </m:dPr>
                        <m:e>
                          <m:r>
                            <a:rPr lang="es-CL" sz="1600" i="1"/>
                            <m:t>𝐴</m:t>
                          </m:r>
                        </m:e>
                      </m:d>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𝐶</m:t>
                          </m:r>
                        </m:sub>
                      </m:sSub>
                      <m:r>
                        <a:rPr lang="es-CL" sz="1600" i="1"/>
                        <m:t>=</m:t>
                      </m:r>
                      <m:f>
                        <m:fPr>
                          <m:ctrlPr>
                            <a:rPr lang="es-CL" sz="1600" i="1"/>
                          </m:ctrlPr>
                        </m:fPr>
                        <m:num>
                          <m:sSub>
                            <m:sSubPr>
                              <m:ctrlPr>
                                <a:rPr lang="es-CL" sz="1600" i="1"/>
                              </m:ctrlPr>
                            </m:sSubPr>
                            <m:e>
                              <m:r>
                                <a:rPr lang="es-CL" sz="1600" i="1"/>
                                <m:t>𝑉</m:t>
                              </m:r>
                            </m:e>
                            <m:sub>
                              <m:r>
                                <a:rPr lang="es-CL" sz="1600" i="1"/>
                                <m:t>𝑐𝑛</m:t>
                              </m:r>
                            </m:sub>
                          </m:sSub>
                        </m:num>
                        <m:den>
                          <m:r>
                            <a:rPr lang="es-CL" sz="1600" i="1"/>
                            <m:t>𝑍</m:t>
                          </m:r>
                        </m:den>
                      </m:f>
                      <m:r>
                        <a:rPr lang="es-CL" sz="1600" i="1"/>
                        <m:t>=</m:t>
                      </m:r>
                      <m:f>
                        <m:fPr>
                          <m:ctrlPr>
                            <a:rPr lang="es-CL" sz="1600" i="1"/>
                          </m:ctrlPr>
                        </m:fPr>
                        <m:num>
                          <m:r>
                            <a:rPr lang="es-CL" sz="1600" i="1"/>
                            <m:t>115</m:t>
                          </m:r>
                          <m:d>
                            <m:dPr>
                              <m:begChr m:val="["/>
                              <m:endChr m:val="]"/>
                              <m:ctrlPr>
                                <a:rPr lang="es-CL" sz="1600" i="1"/>
                              </m:ctrlPr>
                            </m:dPr>
                            <m:e>
                              <m:r>
                                <a:rPr lang="es-CL" sz="1600" i="1"/>
                                <m:t>𝑉</m:t>
                              </m:r>
                            </m:e>
                          </m:d>
                          <m:r>
                            <a:rPr lang="es-CL" sz="1600" i="1"/>
                            <m:t>∠−150°</m:t>
                          </m:r>
                        </m:num>
                        <m:den>
                          <m:r>
                            <a:rPr lang="es-CL" sz="1600" i="1"/>
                            <m:t>91 ∠ 41° [Ω]</m:t>
                          </m:r>
                        </m:den>
                      </m:f>
                      <m:r>
                        <a:rPr lang="es-CL" sz="1600" i="1"/>
                        <m:t>=1,26∠−191°</m:t>
                      </m:r>
                      <m:d>
                        <m:dPr>
                          <m:begChr m:val="["/>
                          <m:endChr m:val="]"/>
                          <m:ctrlPr>
                            <a:rPr lang="es-CL" sz="1600" i="1"/>
                          </m:ctrlPr>
                        </m:dPr>
                        <m:e>
                          <m:r>
                            <a:rPr lang="es-CL" sz="1600" i="1"/>
                            <m:t>𝐴</m:t>
                          </m:r>
                        </m:e>
                      </m:d>
                    </m:oMath>
                  </m:oMathPara>
                </a14:m>
                <a:endParaRPr lang="es-CL" dirty="0"/>
              </a:p>
            </p:txBody>
          </p:sp>
        </mc:Choice>
        <mc:Fallback>
          <p:sp>
            <p:nvSpPr>
              <p:cNvPr id="5" name="4 Rectángulo"/>
              <p:cNvSpPr>
                <a:spLocks noRot="1" noChangeAspect="1" noMove="1" noResize="1" noEditPoints="1" noAdjustHandles="1" noChangeArrowheads="1" noChangeShapeType="1" noTextEdit="1"/>
              </p:cNvSpPr>
              <p:nvPr/>
            </p:nvSpPr>
            <p:spPr>
              <a:xfrm>
                <a:off x="3995936" y="692696"/>
                <a:ext cx="4572000" cy="2328586"/>
              </a:xfrm>
              <a:prstGeom prst="rect">
                <a:avLst/>
              </a:prstGeom>
              <a:blipFill rotWithShape="1">
                <a:blip r:embed="rId4" cstate="print"/>
                <a:stretch>
                  <a:fillRect l="-400" t="-262"/>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6" name="5 Rectángulo"/>
              <p:cNvSpPr/>
              <p:nvPr/>
            </p:nvSpPr>
            <p:spPr>
              <a:xfrm>
                <a:off x="589856" y="3284984"/>
                <a:ext cx="8158608" cy="1393458"/>
              </a:xfrm>
              <a:prstGeom prst="rect">
                <a:avLst/>
              </a:prstGeom>
            </p:spPr>
            <p:txBody>
              <a:bodyPr wrap="square">
                <a:spAutoFit/>
              </a:bodyPr>
              <a:lstStyle/>
              <a:p>
                <a:pPr algn="just"/>
                <a:r>
                  <a:rPr lang="es-CL" sz="1400" dirty="0">
                    <a:latin typeface="Arial" pitchFamily="34" charset="0"/>
                    <a:cs typeface="Arial" pitchFamily="34" charset="0"/>
                  </a:rPr>
                  <a:t>Potencia en cada fase estará determinada por  </a:t>
                </a:r>
                <a14:m>
                  <m:oMath xmlns:m="http://schemas.openxmlformats.org/officeDocument/2006/math">
                    <m:sSub>
                      <m:sSubPr>
                        <m:ctrlPr>
                          <a:rPr lang="es-CL" sz="1600" i="1"/>
                        </m:ctrlPr>
                      </m:sSubPr>
                      <m:e>
                        <m:r>
                          <a:rPr lang="es-CL" sz="1600" i="1"/>
                          <m:t>𝑃</m:t>
                        </m:r>
                      </m:e>
                      <m:sub>
                        <m:r>
                          <a:rPr lang="es-CL" sz="1600" i="1"/>
                          <m:t>𝑓</m:t>
                        </m:r>
                      </m:sub>
                    </m:sSub>
                    <m:r>
                      <a:rPr lang="es-CL" sz="1600" i="1"/>
                      <m:t>=</m:t>
                    </m:r>
                    <m:sSub>
                      <m:sSubPr>
                        <m:ctrlPr>
                          <a:rPr lang="es-CL" sz="1600" i="1"/>
                        </m:ctrlPr>
                      </m:sSubPr>
                      <m:e>
                        <m:r>
                          <a:rPr lang="es-CL" sz="1600" i="1"/>
                          <m:t>𝑉</m:t>
                        </m:r>
                      </m:e>
                      <m:sub>
                        <m:r>
                          <a:rPr lang="es-CL" sz="1600" i="1"/>
                          <m:t>𝑛𝑛</m:t>
                        </m:r>
                      </m:sub>
                    </m:sSub>
                    <m:r>
                      <a:rPr lang="es-CL" sz="1600" i="1"/>
                      <m:t>∙</m:t>
                    </m:r>
                    <m:sSub>
                      <m:sSubPr>
                        <m:ctrlPr>
                          <a:rPr lang="es-CL" sz="1600" i="1"/>
                        </m:ctrlPr>
                      </m:sSubPr>
                      <m:e>
                        <m:r>
                          <a:rPr lang="es-CL" sz="1600" i="1"/>
                          <m:t>𝐼</m:t>
                        </m:r>
                      </m:e>
                      <m:sub>
                        <m:r>
                          <a:rPr lang="es-CL" sz="1600" i="1"/>
                          <m:t>𝑛</m:t>
                        </m:r>
                      </m:sub>
                    </m:sSub>
                    <m:r>
                      <a:rPr lang="es-CL" sz="1600" i="1"/>
                      <m:t>∙</m:t>
                    </m:r>
                    <m:func>
                      <m:funcPr>
                        <m:ctrlPr>
                          <a:rPr lang="es-CL" sz="1600" i="1"/>
                        </m:ctrlPr>
                      </m:funcPr>
                      <m:fName>
                        <m:r>
                          <m:rPr>
                            <m:sty m:val="p"/>
                          </m:rPr>
                          <a:rPr lang="es-CL" sz="1600"/>
                          <m:t>cos</m:t>
                        </m:r>
                      </m:fName>
                      <m:e>
                        <m:r>
                          <a:rPr lang="es-CL" sz="1600" i="1"/>
                          <m:t>ø</m:t>
                        </m:r>
                      </m:e>
                    </m:func>
                  </m:oMath>
                </a14:m>
                <a:r>
                  <a:rPr lang="es-CL" sz="1400" dirty="0">
                    <a:latin typeface="Arial" pitchFamily="34" charset="0"/>
                    <a:cs typeface="Arial" pitchFamily="34" charset="0"/>
                  </a:rPr>
                  <a:t> y como los valores son idénticos en cada fase solo cambiando el ángulo del fasor la potencia de cada fase es:</a:t>
                </a:r>
              </a:p>
              <a:p>
                <a:r>
                  <a:rPr lang="es-CL" dirty="0"/>
                  <a:t> </a:t>
                </a: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𝑃</m:t>
                          </m:r>
                        </m:e>
                        <m:sub>
                          <m:r>
                            <a:rPr lang="es-CL" sz="1600" i="1"/>
                            <m:t>𝑓</m:t>
                          </m:r>
                        </m:sub>
                      </m:sSub>
                      <m:r>
                        <a:rPr lang="es-CL" sz="1600" i="1"/>
                        <m:t>=</m:t>
                      </m:r>
                      <m:sSub>
                        <m:sSubPr>
                          <m:ctrlPr>
                            <a:rPr lang="es-CL" sz="1600" i="1"/>
                          </m:ctrlPr>
                        </m:sSubPr>
                        <m:e>
                          <m:r>
                            <a:rPr lang="es-CL" sz="1600" i="1"/>
                            <m:t>𝑉</m:t>
                          </m:r>
                        </m:e>
                        <m:sub>
                          <m:r>
                            <a:rPr lang="es-CL" sz="1600" i="1"/>
                            <m:t>𝑎𝑛</m:t>
                          </m:r>
                        </m:sub>
                      </m:sSub>
                      <m:r>
                        <a:rPr lang="es-CL" sz="1600" i="1"/>
                        <m:t>∙</m:t>
                      </m:r>
                      <m:sSub>
                        <m:sSubPr>
                          <m:ctrlPr>
                            <a:rPr lang="es-CL" sz="1600" i="1"/>
                          </m:ctrlPr>
                        </m:sSubPr>
                        <m:e>
                          <m:r>
                            <a:rPr lang="es-CL" sz="1600" i="1"/>
                            <m:t>𝐼</m:t>
                          </m:r>
                        </m:e>
                        <m:sub>
                          <m:r>
                            <a:rPr lang="es-CL" sz="1600" i="1"/>
                            <m:t>𝐴</m:t>
                          </m:r>
                        </m:sub>
                      </m:sSub>
                      <m:r>
                        <a:rPr lang="es-CL" sz="1600" i="1"/>
                        <m:t>∙</m:t>
                      </m:r>
                      <m:func>
                        <m:funcPr>
                          <m:ctrlPr>
                            <a:rPr lang="es-CL" sz="1600" i="1"/>
                          </m:ctrlPr>
                        </m:funcPr>
                        <m:fName>
                          <m:r>
                            <m:rPr>
                              <m:sty m:val="p"/>
                            </m:rPr>
                            <a:rPr lang="es-CL" sz="1600"/>
                            <m:t>cos</m:t>
                          </m:r>
                        </m:fName>
                        <m:e>
                          <m:r>
                            <a:rPr lang="es-CL" sz="1600" i="1"/>
                            <m:t>ø</m:t>
                          </m:r>
                        </m:e>
                      </m:func>
                      <m:r>
                        <a:rPr lang="es-CL" sz="1600" i="1"/>
                        <m:t> </m:t>
                      </m:r>
                      <m:d>
                        <m:dPr>
                          <m:begChr m:val="["/>
                          <m:endChr m:val="]"/>
                          <m:ctrlPr>
                            <a:rPr lang="es-CL" sz="1600" i="1"/>
                          </m:ctrlPr>
                        </m:dPr>
                        <m:e>
                          <m:r>
                            <a:rPr lang="es-CL" sz="1600" i="1"/>
                            <m:t>𝑊</m:t>
                          </m:r>
                        </m:e>
                      </m:d>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𝑃</m:t>
                          </m:r>
                        </m:e>
                        <m:sub>
                          <m:r>
                            <a:rPr lang="es-CL" sz="1600" i="1"/>
                            <m:t>𝑓</m:t>
                          </m:r>
                        </m:sub>
                      </m:sSub>
                      <m:r>
                        <a:rPr lang="es-CL" sz="1600" i="1"/>
                        <m:t>=115∙1,26∙</m:t>
                      </m:r>
                      <m:func>
                        <m:funcPr>
                          <m:ctrlPr>
                            <a:rPr lang="es-CL" sz="1600" i="1"/>
                          </m:ctrlPr>
                        </m:funcPr>
                        <m:fName>
                          <m:r>
                            <m:rPr>
                              <m:sty m:val="p"/>
                            </m:rPr>
                            <a:rPr lang="es-CL" sz="1600"/>
                            <m:t>cos</m:t>
                          </m:r>
                        </m:fName>
                        <m:e>
                          <m:r>
                            <a:rPr lang="es-CL" sz="1600" i="1"/>
                            <m:t>41°</m:t>
                          </m:r>
                        </m:e>
                      </m:func>
                      <m:d>
                        <m:dPr>
                          <m:begChr m:val="["/>
                          <m:endChr m:val="]"/>
                          <m:ctrlPr>
                            <a:rPr lang="es-CL" sz="1600" i="1"/>
                          </m:ctrlPr>
                        </m:dPr>
                        <m:e>
                          <m:r>
                            <a:rPr lang="es-CL" sz="1600" i="1"/>
                            <m:t>𝑊</m:t>
                          </m:r>
                        </m:e>
                      </m:d>
                      <m:r>
                        <a:rPr lang="es-CL" sz="1600" i="1"/>
                        <m:t>=109,35 [</m:t>
                      </m:r>
                      <m:r>
                        <a:rPr lang="es-CL" sz="1600" i="1"/>
                        <m:t>𝑊</m:t>
                      </m:r>
                      <m:r>
                        <a:rPr lang="es-CL" sz="1600" i="1"/>
                        <m:t>]</m:t>
                      </m:r>
                    </m:oMath>
                  </m:oMathPara>
                </a14:m>
                <a:endParaRPr lang="es-CL" sz="1600" dirty="0"/>
              </a:p>
            </p:txBody>
          </p:sp>
        </mc:Choice>
        <mc:Fallback>
          <p:sp>
            <p:nvSpPr>
              <p:cNvPr id="6" name="5 Rectángulo"/>
              <p:cNvSpPr>
                <a:spLocks noRot="1" noChangeAspect="1" noMove="1" noResize="1" noEditPoints="1" noAdjustHandles="1" noChangeArrowheads="1" noChangeShapeType="1" noTextEdit="1"/>
              </p:cNvSpPr>
              <p:nvPr/>
            </p:nvSpPr>
            <p:spPr>
              <a:xfrm>
                <a:off x="589856" y="3284984"/>
                <a:ext cx="8158608" cy="1393458"/>
              </a:xfrm>
              <a:prstGeom prst="rect">
                <a:avLst/>
              </a:prstGeom>
              <a:blipFill rotWithShape="1">
                <a:blip r:embed="rId5" cstate="print"/>
                <a:stretch>
                  <a:fillRect l="-224" r="-224" b="-877"/>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7" name="6 Rectángulo"/>
              <p:cNvSpPr/>
              <p:nvPr/>
            </p:nvSpPr>
            <p:spPr>
              <a:xfrm>
                <a:off x="590747" y="4797152"/>
                <a:ext cx="8139639" cy="1133515"/>
              </a:xfrm>
              <a:prstGeom prst="rect">
                <a:avLst/>
              </a:prstGeom>
            </p:spPr>
            <p:txBody>
              <a:bodyPr wrap="square">
                <a:spAutoFit/>
              </a:bodyPr>
              <a:lstStyle/>
              <a:p>
                <a:pPr algn="just"/>
                <a:r>
                  <a:rPr lang="es-CL" sz="1400" dirty="0">
                    <a:latin typeface="Arial" pitchFamily="34" charset="0"/>
                    <a:cs typeface="Arial" pitchFamily="34" charset="0"/>
                  </a:rPr>
                  <a:t>Mientras que la potencia trifásica total será:</a:t>
                </a:r>
              </a:p>
              <a:p>
                <a:r>
                  <a:rPr lang="es-CL" sz="1600" dirty="0">
                    <a:latin typeface="Arial" pitchFamily="34" charset="0"/>
                    <a:cs typeface="Arial" pitchFamily="34" charset="0"/>
                  </a:rPr>
                  <a:t> </a:t>
                </a: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𝑃</m:t>
                          </m:r>
                        </m:e>
                        <m:sub>
                          <m:r>
                            <a:rPr lang="es-CL" sz="1600" i="1"/>
                            <m:t>𝑇</m:t>
                          </m:r>
                        </m:sub>
                      </m:sSub>
                      <m:r>
                        <a:rPr lang="es-CL" sz="1600" i="1"/>
                        <m:t>=</m:t>
                      </m:r>
                      <m:rad>
                        <m:radPr>
                          <m:degHide m:val="on"/>
                          <m:ctrlPr>
                            <a:rPr lang="es-CL" sz="1600" i="1"/>
                          </m:ctrlPr>
                        </m:radPr>
                        <m:deg/>
                        <m:e>
                          <m:r>
                            <a:rPr lang="es-CL" sz="1600" i="1"/>
                            <m:t>3</m:t>
                          </m:r>
                        </m:e>
                      </m:rad>
                      <m:sSub>
                        <m:sSubPr>
                          <m:ctrlPr>
                            <a:rPr lang="es-CL" sz="1600" i="1"/>
                          </m:ctrlPr>
                        </m:sSubPr>
                        <m:e>
                          <m:r>
                            <a:rPr lang="es-CL" sz="1600" i="1"/>
                            <m:t>∙</m:t>
                          </m:r>
                          <m:r>
                            <a:rPr lang="es-CL" sz="1600" i="1"/>
                            <m:t>𝑉</m:t>
                          </m:r>
                        </m:e>
                        <m:sub>
                          <m:r>
                            <a:rPr lang="es-CL" sz="1600" i="1"/>
                            <m:t>𝐿</m:t>
                          </m:r>
                        </m:sub>
                      </m:sSub>
                      <m:r>
                        <a:rPr lang="es-CL" sz="1600" i="1"/>
                        <m:t>∙</m:t>
                      </m:r>
                      <m:sSub>
                        <m:sSubPr>
                          <m:ctrlPr>
                            <a:rPr lang="es-CL" sz="1600" i="1"/>
                          </m:ctrlPr>
                        </m:sSubPr>
                        <m:e>
                          <m:r>
                            <a:rPr lang="es-CL" sz="1600" i="1"/>
                            <m:t>𝐼</m:t>
                          </m:r>
                        </m:e>
                        <m:sub>
                          <m:r>
                            <a:rPr lang="es-CL" sz="1600" i="1"/>
                            <m:t>𝐴</m:t>
                          </m:r>
                        </m:sub>
                      </m:sSub>
                      <m:r>
                        <a:rPr lang="es-CL" sz="1600" i="1"/>
                        <m:t>∙</m:t>
                      </m:r>
                      <m:func>
                        <m:funcPr>
                          <m:ctrlPr>
                            <a:rPr lang="es-CL" sz="1600" i="1"/>
                          </m:ctrlPr>
                        </m:funcPr>
                        <m:fName>
                          <m:r>
                            <m:rPr>
                              <m:sty m:val="p"/>
                            </m:rPr>
                            <a:rPr lang="es-CL" sz="1600"/>
                            <m:t>cos</m:t>
                          </m:r>
                        </m:fName>
                        <m:e>
                          <m:r>
                            <a:rPr lang="es-CL" sz="1600" i="1"/>
                            <m:t>ø</m:t>
                          </m:r>
                        </m:e>
                      </m:func>
                      <m:d>
                        <m:dPr>
                          <m:begChr m:val="["/>
                          <m:endChr m:val="]"/>
                          <m:ctrlPr>
                            <a:rPr lang="es-CL" sz="1600" i="1"/>
                          </m:ctrlPr>
                        </m:dPr>
                        <m:e>
                          <m:r>
                            <a:rPr lang="es-CL" sz="1600" i="1"/>
                            <m:t>𝑊</m:t>
                          </m:r>
                        </m:e>
                      </m:d>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𝑃</m:t>
                          </m:r>
                        </m:e>
                        <m:sub>
                          <m:r>
                            <a:rPr lang="es-CL" sz="1600" i="1"/>
                            <m:t>𝑓</m:t>
                          </m:r>
                        </m:sub>
                      </m:sSub>
                      <m:r>
                        <a:rPr lang="es-CL" sz="1600" i="1"/>
                        <m:t>=</m:t>
                      </m:r>
                      <m:rad>
                        <m:radPr>
                          <m:degHide m:val="on"/>
                          <m:ctrlPr>
                            <a:rPr lang="es-CL" sz="1600" i="1"/>
                          </m:ctrlPr>
                        </m:radPr>
                        <m:deg/>
                        <m:e>
                          <m:r>
                            <a:rPr lang="es-CL" sz="1600" i="1"/>
                            <m:t>3</m:t>
                          </m:r>
                        </m:e>
                      </m:rad>
                      <m:r>
                        <a:rPr lang="es-CL" sz="1600" i="1"/>
                        <m:t>∙200∙1,26∙</m:t>
                      </m:r>
                      <m:func>
                        <m:funcPr>
                          <m:ctrlPr>
                            <a:rPr lang="es-CL" sz="1600" i="1"/>
                          </m:ctrlPr>
                        </m:funcPr>
                        <m:fName>
                          <m:r>
                            <m:rPr>
                              <m:sty m:val="p"/>
                            </m:rPr>
                            <a:rPr lang="es-CL" sz="1600"/>
                            <m:t>cos</m:t>
                          </m:r>
                        </m:fName>
                        <m:e>
                          <m:r>
                            <a:rPr lang="es-CL" sz="1600" i="1"/>
                            <m:t>41°</m:t>
                          </m:r>
                        </m:e>
                      </m:func>
                      <m:d>
                        <m:dPr>
                          <m:begChr m:val="["/>
                          <m:endChr m:val="]"/>
                          <m:ctrlPr>
                            <a:rPr lang="es-CL" sz="1600" i="1"/>
                          </m:ctrlPr>
                        </m:dPr>
                        <m:e>
                          <m:r>
                            <a:rPr lang="es-CL" sz="1600" i="1"/>
                            <m:t>𝑊</m:t>
                          </m:r>
                        </m:e>
                      </m:d>
                      <m:r>
                        <a:rPr lang="es-CL" sz="1600" i="1"/>
                        <m:t>=329,41 [</m:t>
                      </m:r>
                      <m:r>
                        <a:rPr lang="es-CL" sz="1600" i="1"/>
                        <m:t>𝑊</m:t>
                      </m:r>
                      <m:r>
                        <a:rPr lang="es-CL" sz="1600" i="1"/>
                        <m:t>]</m:t>
                      </m:r>
                    </m:oMath>
                  </m:oMathPara>
                </a14:m>
                <a:endParaRPr lang="es-CL" sz="1600" dirty="0"/>
              </a:p>
            </p:txBody>
          </p:sp>
        </mc:Choice>
        <mc:Fallback>
          <p:sp>
            <p:nvSpPr>
              <p:cNvPr id="7" name="6 Rectángulo"/>
              <p:cNvSpPr>
                <a:spLocks noRot="1" noChangeAspect="1" noMove="1" noResize="1" noEditPoints="1" noAdjustHandles="1" noChangeArrowheads="1" noChangeShapeType="1" noTextEdit="1"/>
              </p:cNvSpPr>
              <p:nvPr/>
            </p:nvSpPr>
            <p:spPr>
              <a:xfrm>
                <a:off x="590747" y="4797152"/>
                <a:ext cx="8139639" cy="1133515"/>
              </a:xfrm>
              <a:prstGeom prst="rect">
                <a:avLst/>
              </a:prstGeom>
              <a:blipFill rotWithShape="1">
                <a:blip r:embed="rId6" cstate="print"/>
                <a:stretch>
                  <a:fillRect l="-225" t="-538" b="-1075"/>
                </a:stretch>
              </a:blipFill>
            </p:spPr>
            <p:txBody>
              <a:bodyPr/>
              <a:lstStyle/>
              <a:p>
                <a:r>
                  <a:rPr lang="es-CL">
                    <a:noFill/>
                  </a:rPr>
                  <a:t> </a:t>
                </a:r>
              </a:p>
            </p:txBody>
          </p:sp>
        </mc:Fallback>
      </mc:AlternateContent>
    </p:spTree>
    <p:extLst>
      <p:ext uri="{BB962C8B-B14F-4D97-AF65-F5344CB8AC3E}">
        <p14:creationId xmlns:p14="http://schemas.microsoft.com/office/powerpoint/2010/main" xmlns="" val="22206410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746956" y="764704"/>
            <a:ext cx="3078088" cy="203132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just">
              <a:buFont typeface="Arial" pitchFamily="34" charset="0"/>
              <a:buChar char="•"/>
            </a:pPr>
            <a:r>
              <a:rPr lang="es-CL" sz="1400" dirty="0">
                <a:latin typeface="Arial" pitchFamily="34" charset="0"/>
                <a:cs typeface="Arial" pitchFamily="34" charset="0"/>
              </a:rPr>
              <a:t>En el circuito trifásico en triangulo indicado en la figura E3.2: calcular las corrientes de línea I</a:t>
            </a:r>
            <a:r>
              <a:rPr lang="es-CL" sz="1400" baseline="-25000" dirty="0">
                <a:latin typeface="Arial" pitchFamily="34" charset="0"/>
                <a:cs typeface="Arial" pitchFamily="34" charset="0"/>
              </a:rPr>
              <a:t>A</a:t>
            </a:r>
            <a:r>
              <a:rPr lang="es-CL" sz="1400" dirty="0">
                <a:latin typeface="Arial" pitchFamily="34" charset="0"/>
                <a:cs typeface="Arial" pitchFamily="34" charset="0"/>
              </a:rPr>
              <a:t>, I</a:t>
            </a:r>
            <a:r>
              <a:rPr lang="es-CL" sz="1400" baseline="-25000" dirty="0">
                <a:latin typeface="Arial" pitchFamily="34" charset="0"/>
                <a:cs typeface="Arial" pitchFamily="34" charset="0"/>
              </a:rPr>
              <a:t>B</a:t>
            </a:r>
            <a:r>
              <a:rPr lang="es-CL" sz="1400" dirty="0">
                <a:latin typeface="Arial" pitchFamily="34" charset="0"/>
                <a:cs typeface="Arial" pitchFamily="34" charset="0"/>
              </a:rPr>
              <a:t> e I</a:t>
            </a:r>
            <a:r>
              <a:rPr lang="es-CL" sz="1400" baseline="-25000" dirty="0">
                <a:latin typeface="Arial" pitchFamily="34" charset="0"/>
                <a:cs typeface="Arial" pitchFamily="34" charset="0"/>
              </a:rPr>
              <a:t>C</a:t>
            </a:r>
            <a:r>
              <a:rPr lang="es-CL" sz="1400" dirty="0">
                <a:latin typeface="Arial" pitchFamily="34" charset="0"/>
                <a:cs typeface="Arial" pitchFamily="34" charset="0"/>
              </a:rPr>
              <a:t>, las corriente de fase I</a:t>
            </a:r>
            <a:r>
              <a:rPr lang="es-CL" sz="1400" baseline="-25000" dirty="0">
                <a:latin typeface="Arial" pitchFamily="34" charset="0"/>
                <a:cs typeface="Arial" pitchFamily="34" charset="0"/>
              </a:rPr>
              <a:t>AB</a:t>
            </a:r>
            <a:r>
              <a:rPr lang="es-CL" sz="1400" dirty="0">
                <a:latin typeface="Arial" pitchFamily="34" charset="0"/>
                <a:cs typeface="Arial" pitchFamily="34" charset="0"/>
              </a:rPr>
              <a:t>, I</a:t>
            </a:r>
            <a:r>
              <a:rPr lang="es-CL" sz="1400" baseline="-25000" dirty="0">
                <a:latin typeface="Arial" pitchFamily="34" charset="0"/>
                <a:cs typeface="Arial" pitchFamily="34" charset="0"/>
              </a:rPr>
              <a:t>BC</a:t>
            </a:r>
            <a:r>
              <a:rPr lang="es-CL" sz="1400" dirty="0">
                <a:latin typeface="Arial" pitchFamily="34" charset="0"/>
                <a:cs typeface="Arial" pitchFamily="34" charset="0"/>
              </a:rPr>
              <a:t> e I</a:t>
            </a:r>
            <a:r>
              <a:rPr lang="es-CL" sz="1400" baseline="-25000" dirty="0">
                <a:latin typeface="Arial" pitchFamily="34" charset="0"/>
                <a:cs typeface="Arial" pitchFamily="34" charset="0"/>
              </a:rPr>
              <a:t>CA</a:t>
            </a:r>
            <a:r>
              <a:rPr lang="es-CL" sz="1400" dirty="0">
                <a:latin typeface="Arial" pitchFamily="34" charset="0"/>
                <a:cs typeface="Arial" pitchFamily="34" charset="0"/>
              </a:rPr>
              <a:t>; la potencia trifásica total consumida por la carga. Considere los mismos valores indicados en el ejercicio  anterior.</a:t>
            </a:r>
          </a:p>
        </p:txBody>
      </p:sp>
      <p:pic>
        <p:nvPicPr>
          <p:cNvPr id="5" name="4 Imagen"/>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83968" y="764704"/>
            <a:ext cx="4138930" cy="2305050"/>
          </a:xfrm>
          <a:prstGeom prst="rect">
            <a:avLst/>
          </a:prstGeom>
          <a:noFill/>
          <a:ln>
            <a:noFill/>
          </a:ln>
        </p:spPr>
      </p:pic>
      <mc:AlternateContent xmlns:mc="http://schemas.openxmlformats.org/markup-compatibility/2006">
        <mc:Choice xmlns:a14="http://schemas.microsoft.com/office/drawing/2010/main" xmlns="" Requires="a14">
          <p:sp>
            <p:nvSpPr>
              <p:cNvPr id="6" name="5 Rectángulo"/>
              <p:cNvSpPr/>
              <p:nvPr/>
            </p:nvSpPr>
            <p:spPr>
              <a:xfrm>
                <a:off x="746956" y="3556987"/>
                <a:ext cx="3078088" cy="1716111"/>
              </a:xfrm>
              <a:prstGeom prst="rect">
                <a:avLst/>
              </a:prstGeom>
            </p:spPr>
            <p:txBody>
              <a:bodyPr wrap="square">
                <a:spAutoFit/>
              </a:bodyPr>
              <a:lstStyle/>
              <a:p>
                <a:pPr algn="just"/>
                <a:r>
                  <a:rPr lang="es-CL" sz="1400" dirty="0">
                    <a:latin typeface="Arial" pitchFamily="34" charset="0"/>
                    <a:cs typeface="Arial" pitchFamily="34" charset="0"/>
                  </a:rPr>
                  <a:t>Calcularemos las tensiones de línea y las tensiones de fase para poder obtener las corrientes de línea y la corriente de fase.</a:t>
                </a:r>
              </a:p>
              <a:p>
                <a:r>
                  <a:rPr lang="es-CL" sz="1400" dirty="0">
                    <a:latin typeface="Arial" pitchFamily="34" charset="0"/>
                    <a:cs typeface="Arial" pitchFamily="34" charset="0"/>
                  </a:rPr>
                  <a:t> </a:t>
                </a: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𝑒𝑓</m:t>
                          </m:r>
                        </m:sub>
                      </m:sSub>
                      <m:r>
                        <a:rPr lang="es-CL" sz="1600" i="1"/>
                        <m:t>=200 </m:t>
                      </m:r>
                      <m:d>
                        <m:dPr>
                          <m:begChr m:val="["/>
                          <m:endChr m:val="]"/>
                          <m:ctrlPr>
                            <a:rPr lang="es-CL" sz="1600" i="1"/>
                          </m:ctrlPr>
                        </m:dPr>
                        <m:e>
                          <m:r>
                            <a:rPr lang="es-CL" sz="1600" i="1"/>
                            <m:t>𝑉</m:t>
                          </m:r>
                        </m:e>
                      </m:d>
                      <m:r>
                        <a:rPr lang="es-CL" sz="1600" i="1"/>
                        <m:t>⇒</m:t>
                      </m:r>
                      <m:sSub>
                        <m:sSubPr>
                          <m:ctrlPr>
                            <a:rPr lang="es-CL" sz="1600" i="1"/>
                          </m:ctrlPr>
                        </m:sSubPr>
                        <m:e>
                          <m:r>
                            <a:rPr lang="es-CL" sz="1600" i="1"/>
                            <m:t>𝑉</m:t>
                          </m:r>
                        </m:e>
                        <m:sub>
                          <m:r>
                            <a:rPr lang="es-CL" sz="1600" i="1"/>
                            <m:t>𝐿</m:t>
                          </m:r>
                        </m:sub>
                      </m:sSub>
                      <m:r>
                        <a:rPr lang="es-CL" sz="1600" i="1"/>
                        <m:t>=200 [</m:t>
                      </m:r>
                      <m:r>
                        <a:rPr lang="es-CL" sz="1600" i="1"/>
                        <m:t>𝑉</m:t>
                      </m:r>
                      <m:r>
                        <a:rPr lang="es-CL" sz="1600" i="1"/>
                        <m:t>]</m:t>
                      </m:r>
                    </m:oMath>
                  </m:oMathPara>
                </a14:m>
                <a:endParaRPr lang="es-CL" sz="1600" dirty="0"/>
              </a:p>
              <a:p>
                <a:r>
                  <a:rPr lang="es-CL" dirty="0"/>
                  <a:t> </a:t>
                </a:r>
              </a:p>
            </p:txBody>
          </p:sp>
        </mc:Choice>
        <mc:Fallback>
          <p:sp>
            <p:nvSpPr>
              <p:cNvPr id="6" name="5 Rectángulo"/>
              <p:cNvSpPr>
                <a:spLocks noRot="1" noChangeAspect="1" noMove="1" noResize="1" noEditPoints="1" noAdjustHandles="1" noChangeArrowheads="1" noChangeShapeType="1" noTextEdit="1"/>
              </p:cNvSpPr>
              <p:nvPr/>
            </p:nvSpPr>
            <p:spPr>
              <a:xfrm>
                <a:off x="746956" y="3556987"/>
                <a:ext cx="3078088" cy="1716111"/>
              </a:xfrm>
              <a:prstGeom prst="rect">
                <a:avLst/>
              </a:prstGeom>
              <a:blipFill rotWithShape="1">
                <a:blip r:embed="rId3" cstate="print"/>
                <a:stretch>
                  <a:fillRect l="-595" t="-355" r="-794"/>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7" name="6 Rectángulo"/>
              <p:cNvSpPr/>
              <p:nvPr/>
            </p:nvSpPr>
            <p:spPr>
              <a:xfrm>
                <a:off x="4283968" y="3556987"/>
                <a:ext cx="4032448" cy="1754326"/>
              </a:xfrm>
              <a:prstGeom prst="rect">
                <a:avLst/>
              </a:prstGeom>
            </p:spPr>
            <p:txBody>
              <a:bodyPr wrap="square">
                <a:spAutoFit/>
              </a:bodyPr>
              <a:lstStyle/>
              <a:p>
                <a:pPr algn="just"/>
                <a:r>
                  <a:rPr lang="es-CL" sz="1400" dirty="0">
                    <a:latin typeface="Arial" pitchFamily="34" charset="0"/>
                    <a:cs typeface="Arial" pitchFamily="34" charset="0"/>
                  </a:rPr>
                  <a:t>Se sabe que la secuencia dada es directa (es decir A-B-C) y tomando al </a:t>
                </a:r>
                <a14:m>
                  <m:oMath xmlns:m="http://schemas.openxmlformats.org/officeDocument/2006/math">
                    <m:sSub>
                      <m:sSubPr>
                        <m:ctrlPr>
                          <a:rPr lang="es-CL" sz="1400" i="1"/>
                        </m:ctrlPr>
                      </m:sSubPr>
                      <m:e>
                        <m:r>
                          <a:rPr lang="es-CL" sz="1400" i="1"/>
                          <m:t>𝑉</m:t>
                        </m:r>
                      </m:e>
                      <m:sub>
                        <m:r>
                          <a:rPr lang="es-CL" sz="1400" i="1"/>
                          <m:t>𝐵𝐶</m:t>
                        </m:r>
                      </m:sub>
                    </m:sSub>
                  </m:oMath>
                </a14:m>
                <a:r>
                  <a:rPr lang="es-CL" sz="1400" dirty="0">
                    <a:latin typeface="Arial" pitchFamily="34" charset="0"/>
                    <a:cs typeface="Arial" pitchFamily="34" charset="0"/>
                  </a:rPr>
                  <a:t> como fasor de referencia tenemos que:</a:t>
                </a:r>
              </a:p>
              <a:p>
                <a:r>
                  <a:rPr lang="es-CL" dirty="0"/>
                  <a:t> </a:t>
                </a: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𝐴𝐵</m:t>
                          </m:r>
                        </m:sub>
                      </m:sSub>
                      <m:r>
                        <a:rPr lang="es-CL" sz="1600" i="1"/>
                        <m:t>=200</m:t>
                      </m:r>
                      <m:d>
                        <m:dPr>
                          <m:begChr m:val="["/>
                          <m:endChr m:val="]"/>
                          <m:ctrlPr>
                            <a:rPr lang="es-CL" sz="1600" i="1"/>
                          </m:ctrlPr>
                        </m:dPr>
                        <m:e>
                          <m:r>
                            <a:rPr lang="es-CL" sz="1600" i="1"/>
                            <m:t>𝑉</m:t>
                          </m:r>
                        </m:e>
                      </m:d>
                      <m:r>
                        <a:rPr lang="es-CL" sz="1600" i="1"/>
                        <m:t>∠ 120°</m:t>
                      </m:r>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𝐵𝐶</m:t>
                          </m:r>
                        </m:sub>
                      </m:sSub>
                      <m:r>
                        <a:rPr lang="es-CL" sz="1600" i="1"/>
                        <m:t>=200</m:t>
                      </m:r>
                      <m:d>
                        <m:dPr>
                          <m:begChr m:val="["/>
                          <m:endChr m:val="]"/>
                          <m:ctrlPr>
                            <a:rPr lang="es-CL" sz="1600" i="1"/>
                          </m:ctrlPr>
                        </m:dPr>
                        <m:e>
                          <m:r>
                            <a:rPr lang="es-CL" sz="1600" i="1"/>
                            <m:t>𝑉</m:t>
                          </m:r>
                        </m:e>
                      </m:d>
                      <m:r>
                        <a:rPr lang="es-CL" sz="1600" i="1"/>
                        <m:t>∠0°</m:t>
                      </m:r>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𝑉</m:t>
                          </m:r>
                        </m:e>
                        <m:sub>
                          <m:r>
                            <a:rPr lang="es-CL" sz="1600" i="1"/>
                            <m:t>𝐶𝐴</m:t>
                          </m:r>
                        </m:sub>
                      </m:sSub>
                      <m:r>
                        <a:rPr lang="es-CL" sz="1600" i="1"/>
                        <m:t>=200</m:t>
                      </m:r>
                      <m:d>
                        <m:dPr>
                          <m:begChr m:val="["/>
                          <m:endChr m:val="]"/>
                          <m:ctrlPr>
                            <a:rPr lang="es-CL" sz="1600" i="1"/>
                          </m:ctrlPr>
                        </m:dPr>
                        <m:e>
                          <m:r>
                            <a:rPr lang="es-CL" sz="1600" i="1"/>
                            <m:t>𝑉</m:t>
                          </m:r>
                        </m:e>
                      </m:d>
                      <m:r>
                        <a:rPr lang="es-CL" sz="1600" i="1"/>
                        <m:t>∠−120°</m:t>
                      </m:r>
                    </m:oMath>
                  </m:oMathPara>
                </a14:m>
                <a:endParaRPr lang="es-CL" sz="1600" dirty="0"/>
              </a:p>
            </p:txBody>
          </p:sp>
        </mc:Choice>
        <mc:Fallback>
          <p:sp>
            <p:nvSpPr>
              <p:cNvPr id="7" name="6 Rectángulo"/>
              <p:cNvSpPr>
                <a:spLocks noRot="1" noChangeAspect="1" noMove="1" noResize="1" noEditPoints="1" noAdjustHandles="1" noChangeArrowheads="1" noChangeShapeType="1" noTextEdit="1"/>
              </p:cNvSpPr>
              <p:nvPr/>
            </p:nvSpPr>
            <p:spPr>
              <a:xfrm>
                <a:off x="4283968" y="3556987"/>
                <a:ext cx="4032448" cy="1754326"/>
              </a:xfrm>
              <a:prstGeom prst="rect">
                <a:avLst/>
              </a:prstGeom>
              <a:blipFill rotWithShape="1">
                <a:blip r:embed="rId4" cstate="print"/>
                <a:stretch>
                  <a:fillRect l="-454" t="-347" r="-454"/>
                </a:stretch>
              </a:blipFill>
            </p:spPr>
            <p:txBody>
              <a:bodyPr/>
              <a:lstStyle/>
              <a:p>
                <a:r>
                  <a:rPr lang="es-CL">
                    <a:noFill/>
                  </a:rPr>
                  <a:t> </a:t>
                </a:r>
              </a:p>
            </p:txBody>
          </p:sp>
        </mc:Fallback>
      </mc:AlternateContent>
    </p:spTree>
    <p:extLst>
      <p:ext uri="{BB962C8B-B14F-4D97-AF65-F5344CB8AC3E}">
        <p14:creationId xmlns:p14="http://schemas.microsoft.com/office/powerpoint/2010/main" xmlns="" val="22722217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3 Rectángulo"/>
              <p:cNvSpPr/>
              <p:nvPr/>
            </p:nvSpPr>
            <p:spPr>
              <a:xfrm>
                <a:off x="755576" y="476672"/>
                <a:ext cx="7560840" cy="3519938"/>
              </a:xfrm>
              <a:prstGeom prst="rect">
                <a:avLst/>
              </a:prstGeom>
            </p:spPr>
            <p:txBody>
              <a:bodyPr wrap="square">
                <a:spAutoFit/>
              </a:bodyPr>
              <a:lstStyle/>
              <a:p>
                <a:pPr algn="just"/>
                <a:r>
                  <a:rPr lang="es-CL" sz="1400" dirty="0">
                    <a:latin typeface="Arial" pitchFamily="34" charset="0"/>
                    <a:cs typeface="Arial" pitchFamily="34" charset="0"/>
                  </a:rPr>
                  <a:t>Tenemos que la impedancia utilizando los datos anteriores es:</a:t>
                </a:r>
              </a:p>
              <a:p>
                <a:r>
                  <a:rPr lang="es-CL" dirty="0"/>
                  <a:t> </a:t>
                </a:r>
              </a:p>
              <a:p>
                <a14:m>
                  <m:oMathPara xmlns:m="http://schemas.openxmlformats.org/officeDocument/2006/math">
                    <m:oMathParaPr>
                      <m:jc m:val="centerGroup"/>
                    </m:oMathParaPr>
                    <m:oMath xmlns:m="http://schemas.openxmlformats.org/officeDocument/2006/math">
                      <m:r>
                        <a:rPr lang="es-CL" sz="1600" i="1"/>
                        <m:t>𝑍</m:t>
                      </m:r>
                      <m:r>
                        <a:rPr lang="es-CL" sz="1600" i="1"/>
                        <m:t>=</m:t>
                      </m:r>
                      <m:sSub>
                        <m:sSubPr>
                          <m:ctrlPr>
                            <a:rPr lang="es-CL" sz="1600" i="1"/>
                          </m:ctrlPr>
                        </m:sSubPr>
                        <m:e>
                          <m:r>
                            <a:rPr lang="es-CL" sz="1600" i="1"/>
                            <m:t>𝑍</m:t>
                          </m:r>
                        </m:e>
                        <m:sub>
                          <m:r>
                            <a:rPr lang="es-CL" sz="1600" i="1"/>
                            <m:t>𝐴𝐵</m:t>
                          </m:r>
                        </m:sub>
                      </m:sSub>
                      <m:r>
                        <a:rPr lang="es-CL" sz="1600" i="1"/>
                        <m:t>=</m:t>
                      </m:r>
                      <m:sSub>
                        <m:sSubPr>
                          <m:ctrlPr>
                            <a:rPr lang="es-CL" sz="1600" i="1"/>
                          </m:ctrlPr>
                        </m:sSubPr>
                        <m:e>
                          <m:r>
                            <a:rPr lang="es-CL" sz="1600" i="1"/>
                            <m:t>𝑍</m:t>
                          </m:r>
                        </m:e>
                        <m:sub>
                          <m:r>
                            <a:rPr lang="es-CL" sz="1600" i="1"/>
                            <m:t>𝐵𝐶</m:t>
                          </m:r>
                        </m:sub>
                      </m:sSub>
                      <m:r>
                        <a:rPr lang="es-CL" sz="1600" i="1"/>
                        <m:t>=</m:t>
                      </m:r>
                      <m:sSub>
                        <m:sSubPr>
                          <m:ctrlPr>
                            <a:rPr lang="es-CL" sz="1600" i="1"/>
                          </m:ctrlPr>
                        </m:sSubPr>
                        <m:e>
                          <m:r>
                            <a:rPr lang="es-CL" sz="1600" i="1"/>
                            <m:t>𝑍</m:t>
                          </m:r>
                        </m:e>
                        <m:sub>
                          <m:r>
                            <a:rPr lang="es-CL" sz="1600" i="1"/>
                            <m:t>𝐶𝐴</m:t>
                          </m:r>
                        </m:sub>
                      </m:sSub>
                      <m:r>
                        <a:rPr lang="es-CL" sz="1600" i="1"/>
                        <m:t>=91 ∠ 41° [Ω]</m:t>
                      </m:r>
                    </m:oMath>
                  </m:oMathPara>
                </a14:m>
                <a:endParaRPr lang="es-CL" dirty="0"/>
              </a:p>
              <a:p>
                <a:pPr algn="just"/>
                <a:r>
                  <a:rPr lang="es-CL" sz="1400" dirty="0">
                    <a:latin typeface="Arial" pitchFamily="34" charset="0"/>
                    <a:cs typeface="Arial" pitchFamily="34" charset="0"/>
                  </a:rPr>
                  <a:t> </a:t>
                </a:r>
              </a:p>
              <a:p>
                <a:pPr algn="just"/>
                <a:r>
                  <a:rPr lang="es-CL" sz="1400" dirty="0">
                    <a:latin typeface="Arial" pitchFamily="34" charset="0"/>
                    <a:cs typeface="Arial" pitchFamily="34" charset="0"/>
                  </a:rPr>
                  <a:t>Inmediatamente podemos calcular las corrientes de fase con la Ley de Ohm</a:t>
                </a:r>
                <a:r>
                  <a:rPr lang="es-CL" sz="1400" dirty="0" smtClean="0">
                    <a:latin typeface="Arial" pitchFamily="34" charset="0"/>
                    <a:cs typeface="Arial" pitchFamily="34" charset="0"/>
                  </a:rPr>
                  <a:t>:</a:t>
                </a:r>
              </a:p>
              <a:p>
                <a:pPr algn="just"/>
                <a:endParaRPr lang="es-CL" sz="1400" dirty="0" smtClean="0">
                  <a:latin typeface="Arial" pitchFamily="34" charset="0"/>
                  <a:cs typeface="Arial" pitchFamily="34" charset="0"/>
                </a:endParaRP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𝐴𝐵</m:t>
                          </m:r>
                        </m:sub>
                      </m:sSub>
                      <m:r>
                        <a:rPr lang="es-CL" sz="1600" i="1"/>
                        <m:t>=</m:t>
                      </m:r>
                      <m:f>
                        <m:fPr>
                          <m:ctrlPr>
                            <a:rPr lang="es-CL" sz="1600" i="1"/>
                          </m:ctrlPr>
                        </m:fPr>
                        <m:num>
                          <m:sSub>
                            <m:sSubPr>
                              <m:ctrlPr>
                                <a:rPr lang="es-CL" sz="1600" i="1"/>
                              </m:ctrlPr>
                            </m:sSubPr>
                            <m:e>
                              <m:r>
                                <a:rPr lang="es-CL" sz="1600" i="1"/>
                                <m:t>𝑉</m:t>
                              </m:r>
                            </m:e>
                            <m:sub>
                              <m:r>
                                <a:rPr lang="es-CL" sz="1600" i="1"/>
                                <m:t>𝐴𝐵</m:t>
                              </m:r>
                            </m:sub>
                          </m:sSub>
                        </m:num>
                        <m:den>
                          <m:sSub>
                            <m:sSubPr>
                              <m:ctrlPr>
                                <a:rPr lang="es-CL" sz="1600" i="1"/>
                              </m:ctrlPr>
                            </m:sSubPr>
                            <m:e>
                              <m:r>
                                <a:rPr lang="es-CL" sz="1600" i="1"/>
                                <m:t>𝑍</m:t>
                              </m:r>
                            </m:e>
                            <m:sub>
                              <m:r>
                                <a:rPr lang="es-CL" sz="1600" i="1"/>
                                <m:t>𝐴𝐵</m:t>
                              </m:r>
                            </m:sub>
                          </m:sSub>
                        </m:den>
                      </m:f>
                      <m:r>
                        <a:rPr lang="es-CL" sz="1600" i="1"/>
                        <m:t>=</m:t>
                      </m:r>
                      <m:f>
                        <m:fPr>
                          <m:ctrlPr>
                            <a:rPr lang="es-CL" sz="1600" i="1"/>
                          </m:ctrlPr>
                        </m:fPr>
                        <m:num>
                          <m:r>
                            <a:rPr lang="es-CL" sz="1600" i="1"/>
                            <m:t>200[</m:t>
                          </m:r>
                          <m:r>
                            <a:rPr lang="es-CL" sz="1600" i="1"/>
                            <m:t>𝑉</m:t>
                          </m:r>
                          <m:r>
                            <a:rPr lang="es-CL" sz="1600" i="1"/>
                            <m:t>]∠ 120°</m:t>
                          </m:r>
                        </m:num>
                        <m:den>
                          <m:r>
                            <a:rPr lang="es-CL" sz="1600" i="1"/>
                            <m:t>91 ∠ 41° [Ω]</m:t>
                          </m:r>
                        </m:den>
                      </m:f>
                      <m:r>
                        <a:rPr lang="es-CL" sz="1600" i="1"/>
                        <m:t>=2,20∠79°</m:t>
                      </m:r>
                      <m:d>
                        <m:dPr>
                          <m:begChr m:val="["/>
                          <m:endChr m:val="]"/>
                          <m:ctrlPr>
                            <a:rPr lang="es-CL" sz="1600" i="1"/>
                          </m:ctrlPr>
                        </m:dPr>
                        <m:e>
                          <m:r>
                            <a:rPr lang="es-CL" sz="1600" i="1"/>
                            <m:t>𝐴</m:t>
                          </m:r>
                        </m:e>
                      </m:d>
                    </m:oMath>
                  </m:oMathPara>
                </a14:m>
                <a:endParaRPr lang="es-CL" sz="1600" dirty="0"/>
              </a:p>
              <a:p>
                <a:r>
                  <a:rPr lang="es-CL" sz="1600" dirty="0"/>
                  <a:t> </a:t>
                </a: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𝐵𝐶</m:t>
                          </m:r>
                        </m:sub>
                      </m:sSub>
                      <m:r>
                        <a:rPr lang="es-CL" sz="1600" i="1"/>
                        <m:t>=</m:t>
                      </m:r>
                      <m:f>
                        <m:fPr>
                          <m:ctrlPr>
                            <a:rPr lang="es-CL" sz="1600" i="1"/>
                          </m:ctrlPr>
                        </m:fPr>
                        <m:num>
                          <m:sSub>
                            <m:sSubPr>
                              <m:ctrlPr>
                                <a:rPr lang="es-CL" sz="1600" i="1"/>
                              </m:ctrlPr>
                            </m:sSubPr>
                            <m:e>
                              <m:r>
                                <a:rPr lang="es-CL" sz="1600" i="1"/>
                                <m:t>𝑉</m:t>
                              </m:r>
                            </m:e>
                            <m:sub>
                              <m:r>
                                <a:rPr lang="es-CL" sz="1600" i="1"/>
                                <m:t>𝐵𝐶</m:t>
                              </m:r>
                            </m:sub>
                          </m:sSub>
                        </m:num>
                        <m:den>
                          <m:sSub>
                            <m:sSubPr>
                              <m:ctrlPr>
                                <a:rPr lang="es-CL" sz="1600" i="1"/>
                              </m:ctrlPr>
                            </m:sSubPr>
                            <m:e>
                              <m:r>
                                <a:rPr lang="es-CL" sz="1600" i="1"/>
                                <m:t>𝑍</m:t>
                              </m:r>
                            </m:e>
                            <m:sub>
                              <m:r>
                                <a:rPr lang="es-CL" sz="1600" i="1"/>
                                <m:t>𝐵𝐶</m:t>
                              </m:r>
                            </m:sub>
                          </m:sSub>
                        </m:den>
                      </m:f>
                      <m:r>
                        <a:rPr lang="es-CL" sz="1600" i="1"/>
                        <m:t>=</m:t>
                      </m:r>
                      <m:f>
                        <m:fPr>
                          <m:ctrlPr>
                            <a:rPr lang="es-CL" sz="1600" i="1"/>
                          </m:ctrlPr>
                        </m:fPr>
                        <m:num>
                          <m:r>
                            <a:rPr lang="es-CL" sz="1600" i="1"/>
                            <m:t>200[</m:t>
                          </m:r>
                          <m:r>
                            <a:rPr lang="es-CL" sz="1600" i="1"/>
                            <m:t>𝑉</m:t>
                          </m:r>
                          <m:r>
                            <a:rPr lang="es-CL" sz="1600" i="1"/>
                            <m:t>]∠ 0°</m:t>
                          </m:r>
                        </m:num>
                        <m:den>
                          <m:r>
                            <a:rPr lang="es-CL" sz="1600" i="1"/>
                            <m:t>91 ∠ 41° [Ω]</m:t>
                          </m:r>
                        </m:den>
                      </m:f>
                      <m:r>
                        <a:rPr lang="es-CL" sz="1600" i="1"/>
                        <m:t>=2,20∠−41°</m:t>
                      </m:r>
                      <m:d>
                        <m:dPr>
                          <m:begChr m:val="["/>
                          <m:endChr m:val="]"/>
                          <m:ctrlPr>
                            <a:rPr lang="es-CL" sz="1600" i="1"/>
                          </m:ctrlPr>
                        </m:dPr>
                        <m:e>
                          <m:r>
                            <a:rPr lang="es-CL" sz="1600" i="1"/>
                            <m:t>𝐴</m:t>
                          </m:r>
                        </m:e>
                      </m:d>
                    </m:oMath>
                  </m:oMathPara>
                </a14:m>
                <a:endParaRPr lang="es-CL" sz="1600" dirty="0"/>
              </a:p>
              <a:p>
                <a:r>
                  <a:rPr lang="es-CL" sz="1600" dirty="0"/>
                  <a:t> </a:t>
                </a: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𝐶𝐴</m:t>
                          </m:r>
                        </m:sub>
                      </m:sSub>
                      <m:r>
                        <a:rPr lang="es-CL" sz="1600" i="1"/>
                        <m:t>=</m:t>
                      </m:r>
                      <m:f>
                        <m:fPr>
                          <m:ctrlPr>
                            <a:rPr lang="es-CL" sz="1600" i="1"/>
                          </m:ctrlPr>
                        </m:fPr>
                        <m:num>
                          <m:sSub>
                            <m:sSubPr>
                              <m:ctrlPr>
                                <a:rPr lang="es-CL" sz="1600" i="1"/>
                              </m:ctrlPr>
                            </m:sSubPr>
                            <m:e>
                              <m:r>
                                <a:rPr lang="es-CL" sz="1600" i="1"/>
                                <m:t>𝑉</m:t>
                              </m:r>
                            </m:e>
                            <m:sub>
                              <m:r>
                                <a:rPr lang="es-CL" sz="1600" i="1"/>
                                <m:t>𝐶𝐴</m:t>
                              </m:r>
                            </m:sub>
                          </m:sSub>
                        </m:num>
                        <m:den>
                          <m:sSub>
                            <m:sSubPr>
                              <m:ctrlPr>
                                <a:rPr lang="es-CL" sz="1600" i="1"/>
                              </m:ctrlPr>
                            </m:sSubPr>
                            <m:e>
                              <m:r>
                                <a:rPr lang="es-CL" sz="1600" i="1"/>
                                <m:t>𝑍</m:t>
                              </m:r>
                            </m:e>
                            <m:sub>
                              <m:r>
                                <a:rPr lang="es-CL" sz="1600" i="1"/>
                                <m:t>𝐶𝐴</m:t>
                              </m:r>
                            </m:sub>
                          </m:sSub>
                        </m:den>
                      </m:f>
                      <m:r>
                        <a:rPr lang="es-CL" sz="1600" i="1"/>
                        <m:t>=</m:t>
                      </m:r>
                      <m:f>
                        <m:fPr>
                          <m:ctrlPr>
                            <a:rPr lang="es-CL" sz="1600" i="1"/>
                          </m:ctrlPr>
                        </m:fPr>
                        <m:num>
                          <m:r>
                            <a:rPr lang="es-CL" sz="1600" i="1"/>
                            <m:t>200</m:t>
                          </m:r>
                          <m:d>
                            <m:dPr>
                              <m:begChr m:val="["/>
                              <m:endChr m:val="]"/>
                              <m:ctrlPr>
                                <a:rPr lang="es-CL" sz="1600" i="1"/>
                              </m:ctrlPr>
                            </m:dPr>
                            <m:e>
                              <m:r>
                                <a:rPr lang="es-CL" sz="1600" i="1"/>
                                <m:t>𝑉</m:t>
                              </m:r>
                            </m:e>
                          </m:d>
                          <m:r>
                            <a:rPr lang="es-CL" sz="1600" i="1"/>
                            <m:t>∠−120°</m:t>
                          </m:r>
                        </m:num>
                        <m:den>
                          <m:r>
                            <a:rPr lang="es-CL" sz="1600" i="1"/>
                            <m:t>91 ∠ 41° [Ω]</m:t>
                          </m:r>
                        </m:den>
                      </m:f>
                      <m:r>
                        <a:rPr lang="es-CL" sz="1600" i="1"/>
                        <m:t>=2,20∠−161°</m:t>
                      </m:r>
                      <m:d>
                        <m:dPr>
                          <m:begChr m:val="["/>
                          <m:endChr m:val="]"/>
                          <m:ctrlPr>
                            <a:rPr lang="es-CL" sz="1600" i="1"/>
                          </m:ctrlPr>
                        </m:dPr>
                        <m:e>
                          <m:r>
                            <a:rPr lang="es-CL" sz="1600" i="1"/>
                            <m:t>𝐴</m:t>
                          </m:r>
                        </m:e>
                      </m:d>
                    </m:oMath>
                  </m:oMathPara>
                </a14:m>
                <a:endParaRPr lang="es-CL" dirty="0"/>
              </a:p>
            </p:txBody>
          </p:sp>
        </mc:Choice>
        <mc:Fallback>
          <p:sp>
            <p:nvSpPr>
              <p:cNvPr id="4" name="3 Rectángulo"/>
              <p:cNvSpPr>
                <a:spLocks noRot="1" noChangeAspect="1" noMove="1" noResize="1" noEditPoints="1" noAdjustHandles="1" noChangeArrowheads="1" noChangeShapeType="1" noTextEdit="1"/>
              </p:cNvSpPr>
              <p:nvPr/>
            </p:nvSpPr>
            <p:spPr>
              <a:xfrm>
                <a:off x="755576" y="476672"/>
                <a:ext cx="7560840" cy="3519938"/>
              </a:xfrm>
              <a:prstGeom prst="rect">
                <a:avLst/>
              </a:prstGeom>
              <a:blipFill rotWithShape="1">
                <a:blip r:embed="rId2" cstate="print"/>
                <a:stretch>
                  <a:fillRect l="-242" t="-173"/>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5" name="4 Rectángulo"/>
              <p:cNvSpPr/>
              <p:nvPr/>
            </p:nvSpPr>
            <p:spPr>
              <a:xfrm>
                <a:off x="755576" y="4308764"/>
                <a:ext cx="7560840" cy="1323439"/>
              </a:xfrm>
              <a:prstGeom prst="rect">
                <a:avLst/>
              </a:prstGeom>
            </p:spPr>
            <p:txBody>
              <a:bodyPr wrap="square">
                <a:spAutoFit/>
              </a:bodyPr>
              <a:lstStyle/>
              <a:p>
                <a:pPr algn="just"/>
                <a:r>
                  <a:rPr lang="es-CL" sz="1400" dirty="0">
                    <a:latin typeface="Arial" pitchFamily="34" charset="0"/>
                    <a:cs typeface="Arial" pitchFamily="34" charset="0"/>
                  </a:rPr>
                  <a:t>Para la corriente de línea I</a:t>
                </a:r>
                <a:r>
                  <a:rPr lang="es-CL" sz="1400" baseline="-25000" dirty="0">
                    <a:latin typeface="Arial" pitchFamily="34" charset="0"/>
                    <a:cs typeface="Arial" pitchFamily="34" charset="0"/>
                  </a:rPr>
                  <a:t>A</a:t>
                </a:r>
                <a:r>
                  <a:rPr lang="es-CL" sz="1400" dirty="0">
                    <a:latin typeface="Arial" pitchFamily="34" charset="0"/>
                    <a:cs typeface="Arial" pitchFamily="34" charset="0"/>
                  </a:rPr>
                  <a:t>, I</a:t>
                </a:r>
                <a:r>
                  <a:rPr lang="es-CL" sz="1400" baseline="-25000" dirty="0">
                    <a:latin typeface="Arial" pitchFamily="34" charset="0"/>
                    <a:cs typeface="Arial" pitchFamily="34" charset="0"/>
                  </a:rPr>
                  <a:t>B</a:t>
                </a:r>
                <a:r>
                  <a:rPr lang="es-CL" sz="1400" dirty="0">
                    <a:latin typeface="Arial" pitchFamily="34" charset="0"/>
                    <a:cs typeface="Arial" pitchFamily="34" charset="0"/>
                  </a:rPr>
                  <a:t> e I</a:t>
                </a:r>
                <a:r>
                  <a:rPr lang="es-CL" sz="1400" baseline="-25000" dirty="0">
                    <a:latin typeface="Arial" pitchFamily="34" charset="0"/>
                    <a:cs typeface="Arial" pitchFamily="34" charset="0"/>
                  </a:rPr>
                  <a:t>C</a:t>
                </a:r>
                <a:r>
                  <a:rPr lang="es-CL" sz="1400" dirty="0">
                    <a:latin typeface="Arial" pitchFamily="34" charset="0"/>
                    <a:cs typeface="Arial" pitchFamily="34" charset="0"/>
                  </a:rPr>
                  <a:t> utilizaremos la Ley de corriente de Kirchhoff (LCK).</a:t>
                </a:r>
              </a:p>
              <a:p>
                <a:r>
                  <a:rPr lang="es-CL" dirty="0"/>
                  <a:t> </a:t>
                </a: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𝐴</m:t>
                          </m:r>
                        </m:sub>
                      </m:sSub>
                      <m:r>
                        <a:rPr lang="es-CL" sz="1600" i="1"/>
                        <m:t>=</m:t>
                      </m:r>
                      <m:sSub>
                        <m:sSubPr>
                          <m:ctrlPr>
                            <a:rPr lang="es-CL" sz="1600" i="1"/>
                          </m:ctrlPr>
                        </m:sSubPr>
                        <m:e>
                          <m:r>
                            <a:rPr lang="es-CL" sz="1600" i="1"/>
                            <m:t>𝐼</m:t>
                          </m:r>
                        </m:e>
                        <m:sub>
                          <m:r>
                            <a:rPr lang="es-CL" sz="1600" i="1"/>
                            <m:t>𝐴𝐵</m:t>
                          </m:r>
                        </m:sub>
                      </m:sSub>
                      <m:r>
                        <a:rPr lang="es-CL" sz="1600" i="1"/>
                        <m:t>−</m:t>
                      </m:r>
                      <m:sSub>
                        <m:sSubPr>
                          <m:ctrlPr>
                            <a:rPr lang="es-CL" sz="1600" i="1"/>
                          </m:ctrlPr>
                        </m:sSubPr>
                        <m:e>
                          <m:r>
                            <a:rPr lang="es-CL" sz="1600" i="1"/>
                            <m:t>𝐼</m:t>
                          </m:r>
                        </m:e>
                        <m:sub>
                          <m:r>
                            <a:rPr lang="es-CL" sz="1600" i="1"/>
                            <m:t>𝐶𝐴</m:t>
                          </m:r>
                        </m:sub>
                      </m:sSub>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𝐵</m:t>
                          </m:r>
                        </m:sub>
                      </m:sSub>
                      <m:r>
                        <a:rPr lang="es-CL" sz="1600" i="1"/>
                        <m:t>=</m:t>
                      </m:r>
                      <m:sSub>
                        <m:sSubPr>
                          <m:ctrlPr>
                            <a:rPr lang="es-CL" sz="1600" i="1"/>
                          </m:ctrlPr>
                        </m:sSubPr>
                        <m:e>
                          <m:r>
                            <a:rPr lang="es-CL" sz="1600" i="1"/>
                            <m:t>𝐼</m:t>
                          </m:r>
                        </m:e>
                        <m:sub>
                          <m:r>
                            <a:rPr lang="es-CL" sz="1600" i="1"/>
                            <m:t>𝐵𝐶</m:t>
                          </m:r>
                        </m:sub>
                      </m:sSub>
                      <m:r>
                        <a:rPr lang="es-CL" sz="1600" i="1"/>
                        <m:t>−</m:t>
                      </m:r>
                      <m:sSub>
                        <m:sSubPr>
                          <m:ctrlPr>
                            <a:rPr lang="es-CL" sz="1600" i="1"/>
                          </m:ctrlPr>
                        </m:sSubPr>
                        <m:e>
                          <m:r>
                            <a:rPr lang="es-CL" sz="1600" i="1"/>
                            <m:t>𝐼</m:t>
                          </m:r>
                        </m:e>
                        <m:sub>
                          <m:r>
                            <a:rPr lang="es-CL" sz="1600" i="1"/>
                            <m:t>𝐴𝐵</m:t>
                          </m:r>
                        </m:sub>
                      </m:sSub>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𝐶</m:t>
                          </m:r>
                        </m:sub>
                      </m:sSub>
                      <m:r>
                        <a:rPr lang="es-CL" sz="1600" i="1"/>
                        <m:t>=</m:t>
                      </m:r>
                      <m:sSub>
                        <m:sSubPr>
                          <m:ctrlPr>
                            <a:rPr lang="es-CL" sz="1600" i="1"/>
                          </m:ctrlPr>
                        </m:sSubPr>
                        <m:e>
                          <m:r>
                            <a:rPr lang="es-CL" sz="1600" i="1"/>
                            <m:t>𝐼</m:t>
                          </m:r>
                        </m:e>
                        <m:sub>
                          <m:r>
                            <a:rPr lang="es-CL" sz="1600" i="1"/>
                            <m:t>𝐶𝐴</m:t>
                          </m:r>
                        </m:sub>
                      </m:sSub>
                      <m:r>
                        <a:rPr lang="es-CL" sz="1600" i="1"/>
                        <m:t>−</m:t>
                      </m:r>
                      <m:sSub>
                        <m:sSubPr>
                          <m:ctrlPr>
                            <a:rPr lang="es-CL" sz="1600" i="1"/>
                          </m:ctrlPr>
                        </m:sSubPr>
                        <m:e>
                          <m:r>
                            <a:rPr lang="es-CL" sz="1600" i="1"/>
                            <m:t>𝐼</m:t>
                          </m:r>
                        </m:e>
                        <m:sub>
                          <m:r>
                            <a:rPr lang="es-CL" sz="1600" i="1"/>
                            <m:t>𝐵𝐶</m:t>
                          </m:r>
                        </m:sub>
                      </m:sSub>
                    </m:oMath>
                  </m:oMathPara>
                </a14:m>
                <a:endParaRPr lang="es-CL" dirty="0"/>
              </a:p>
            </p:txBody>
          </p:sp>
        </mc:Choice>
        <mc:Fallback>
          <p:sp>
            <p:nvSpPr>
              <p:cNvPr id="5" name="4 Rectángulo"/>
              <p:cNvSpPr>
                <a:spLocks noRot="1" noChangeAspect="1" noMove="1" noResize="1" noEditPoints="1" noAdjustHandles="1" noChangeArrowheads="1" noChangeShapeType="1" noTextEdit="1"/>
              </p:cNvSpPr>
              <p:nvPr/>
            </p:nvSpPr>
            <p:spPr>
              <a:xfrm>
                <a:off x="755576" y="4308764"/>
                <a:ext cx="7560840" cy="1323439"/>
              </a:xfrm>
              <a:prstGeom prst="rect">
                <a:avLst/>
              </a:prstGeom>
              <a:blipFill rotWithShape="1">
                <a:blip r:embed="rId3" cstate="print"/>
                <a:stretch>
                  <a:fillRect l="-242" t="-461"/>
                </a:stretch>
              </a:blipFill>
            </p:spPr>
            <p:txBody>
              <a:bodyPr/>
              <a:lstStyle/>
              <a:p>
                <a:r>
                  <a:rPr lang="es-CL">
                    <a:noFill/>
                  </a:rPr>
                  <a:t> </a:t>
                </a:r>
              </a:p>
            </p:txBody>
          </p:sp>
        </mc:Fallback>
      </mc:AlternateContent>
    </p:spTree>
    <p:extLst>
      <p:ext uri="{BB962C8B-B14F-4D97-AF65-F5344CB8AC3E}">
        <p14:creationId xmlns:p14="http://schemas.microsoft.com/office/powerpoint/2010/main" xmlns="" val="39894159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3 Rectángulo"/>
              <p:cNvSpPr/>
              <p:nvPr/>
            </p:nvSpPr>
            <p:spPr>
              <a:xfrm>
                <a:off x="611560" y="548680"/>
                <a:ext cx="7776864" cy="1508105"/>
              </a:xfrm>
              <a:prstGeom prst="rect">
                <a:avLst/>
              </a:prstGeom>
            </p:spPr>
            <p:txBody>
              <a:bodyPr wrap="square">
                <a:spAutoFit/>
              </a:bodyPr>
              <a:lstStyle/>
              <a:p>
                <a:pPr algn="just"/>
                <a:r>
                  <a:rPr lang="es-CL" sz="1400" dirty="0" smtClean="0">
                    <a:latin typeface="Arial" pitchFamily="34" charset="0"/>
                    <a:cs typeface="Arial" pitchFamily="34" charset="0"/>
                  </a:rPr>
                  <a:t>Para poder calcular estas corrientes transformaremos la corriente de fase a coordenadas rectangulares poder operar con ellas de formas más fácil:</a:t>
                </a:r>
              </a:p>
              <a:p>
                <a:pPr algn="just"/>
                <a:endParaRPr lang="es-CL" sz="1600" dirty="0">
                  <a:cs typeface="Arial" pitchFamily="34" charset="0"/>
                </a:endParaRP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𝐴𝐵</m:t>
                          </m:r>
                        </m:sub>
                      </m:sSub>
                      <m:r>
                        <a:rPr lang="es-CL" sz="1600" i="1"/>
                        <m:t>=2,20</m:t>
                      </m:r>
                      <m:d>
                        <m:dPr>
                          <m:begChr m:val="["/>
                          <m:endChr m:val="]"/>
                          <m:ctrlPr>
                            <a:rPr lang="es-CL" sz="1600" i="1"/>
                          </m:ctrlPr>
                        </m:dPr>
                        <m:e>
                          <m:r>
                            <a:rPr lang="es-CL" sz="1600" i="1"/>
                            <m:t>𝐴</m:t>
                          </m:r>
                        </m:e>
                      </m:d>
                      <m:r>
                        <a:rPr lang="es-CL" sz="1600" i="1"/>
                        <m:t>∠79°⇒</m:t>
                      </m:r>
                      <m:sSub>
                        <m:sSubPr>
                          <m:ctrlPr>
                            <a:rPr lang="es-CL" sz="1600" i="1"/>
                          </m:ctrlPr>
                        </m:sSubPr>
                        <m:e>
                          <m:r>
                            <a:rPr lang="es-CL" sz="1600" i="1"/>
                            <m:t>𝐼</m:t>
                          </m:r>
                        </m:e>
                        <m:sub>
                          <m:r>
                            <a:rPr lang="es-CL" sz="1600" i="1"/>
                            <m:t>𝐴𝐵</m:t>
                          </m:r>
                        </m:sub>
                      </m:sSub>
                      <m:r>
                        <a:rPr lang="es-CL" sz="1600" i="1"/>
                        <m:t>=0,42+2,16</m:t>
                      </m:r>
                      <m:r>
                        <a:rPr lang="es-CL" sz="1600" i="1"/>
                        <m:t>𝑗</m:t>
                      </m:r>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𝐵𝐶</m:t>
                          </m:r>
                        </m:sub>
                      </m:sSub>
                      <m:r>
                        <a:rPr lang="es-CL" sz="1600" i="1"/>
                        <m:t>=2,20</m:t>
                      </m:r>
                      <m:d>
                        <m:dPr>
                          <m:begChr m:val="["/>
                          <m:endChr m:val="]"/>
                          <m:ctrlPr>
                            <a:rPr lang="es-CL" sz="1600" i="1"/>
                          </m:ctrlPr>
                        </m:dPr>
                        <m:e>
                          <m:r>
                            <a:rPr lang="es-CL" sz="1600" i="1"/>
                            <m:t>𝐴</m:t>
                          </m:r>
                        </m:e>
                      </m:d>
                      <m:r>
                        <a:rPr lang="es-CL" sz="1600" i="1"/>
                        <m:t>∠−41°⇒</m:t>
                      </m:r>
                      <m:sSub>
                        <m:sSubPr>
                          <m:ctrlPr>
                            <a:rPr lang="es-CL" sz="1600" i="1"/>
                          </m:ctrlPr>
                        </m:sSubPr>
                        <m:e>
                          <m:r>
                            <a:rPr lang="es-CL" sz="1600" i="1"/>
                            <m:t>𝐼</m:t>
                          </m:r>
                        </m:e>
                        <m:sub>
                          <m:r>
                            <a:rPr lang="es-CL" sz="1600" i="1"/>
                            <m:t>𝐵𝐶</m:t>
                          </m:r>
                        </m:sub>
                      </m:sSub>
                      <m:r>
                        <a:rPr lang="es-CL" sz="1600" i="1"/>
                        <m:t>=1,66−1,44</m:t>
                      </m:r>
                      <m:r>
                        <a:rPr lang="es-CL" sz="1600" i="1" smtClean="0"/>
                        <m:t>𝑗</m:t>
                      </m:r>
                    </m:oMath>
                  </m:oMathPara>
                </a14:m>
                <a:endParaRPr lang="es-CL" sz="1600" dirty="0" smtClean="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𝐶𝐴</m:t>
                          </m:r>
                        </m:sub>
                      </m:sSub>
                      <m:r>
                        <a:rPr lang="es-CL" sz="1600" i="1"/>
                        <m:t>=2,20</m:t>
                      </m:r>
                      <m:d>
                        <m:dPr>
                          <m:begChr m:val="["/>
                          <m:endChr m:val="]"/>
                          <m:ctrlPr>
                            <a:rPr lang="es-CL" sz="1600" i="1"/>
                          </m:ctrlPr>
                        </m:dPr>
                        <m:e>
                          <m:r>
                            <a:rPr lang="es-CL" sz="1600" i="1"/>
                            <m:t>𝐴</m:t>
                          </m:r>
                        </m:e>
                      </m:d>
                      <m:r>
                        <a:rPr lang="es-CL" sz="1600" i="1"/>
                        <m:t>∠−161°⇒</m:t>
                      </m:r>
                      <m:sSub>
                        <m:sSubPr>
                          <m:ctrlPr>
                            <a:rPr lang="es-CL" sz="1600" i="1"/>
                          </m:ctrlPr>
                        </m:sSubPr>
                        <m:e>
                          <m:r>
                            <a:rPr lang="es-CL" sz="1600" i="1"/>
                            <m:t>𝐼</m:t>
                          </m:r>
                        </m:e>
                        <m:sub>
                          <m:r>
                            <a:rPr lang="es-CL" sz="1600" i="1"/>
                            <m:t>𝐵𝐶</m:t>
                          </m:r>
                        </m:sub>
                      </m:sSub>
                      <m:r>
                        <a:rPr lang="es-CL" sz="1600" b="0" i="1" smtClean="0">
                          <a:latin typeface="Cambria Math"/>
                        </a:rPr>
                        <m:t>=</m:t>
                      </m:r>
                      <m:r>
                        <a:rPr lang="es-CL" sz="1600" i="1"/>
                        <m:t>−2,08−0,71</m:t>
                      </m:r>
                      <m:r>
                        <a:rPr lang="es-CL" sz="1600" i="1"/>
                        <m:t>𝑗</m:t>
                      </m:r>
                    </m:oMath>
                  </m:oMathPara>
                </a14:m>
                <a:endParaRPr lang="es-CL" sz="1600" dirty="0"/>
              </a:p>
            </p:txBody>
          </p:sp>
        </mc:Choice>
        <mc:Fallback>
          <p:sp>
            <p:nvSpPr>
              <p:cNvPr id="4" name="3 Rectángulo"/>
              <p:cNvSpPr>
                <a:spLocks noRot="1" noChangeAspect="1" noMove="1" noResize="1" noEditPoints="1" noAdjustHandles="1" noChangeArrowheads="1" noChangeShapeType="1" noTextEdit="1"/>
              </p:cNvSpPr>
              <p:nvPr/>
            </p:nvSpPr>
            <p:spPr>
              <a:xfrm>
                <a:off x="611560" y="548680"/>
                <a:ext cx="7776864" cy="1508105"/>
              </a:xfrm>
              <a:prstGeom prst="rect">
                <a:avLst/>
              </a:prstGeom>
              <a:blipFill rotWithShape="1">
                <a:blip r:embed="rId2" cstate="print"/>
                <a:stretch>
                  <a:fillRect l="-157" t="-405" r="-313" b="-1215"/>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5" name="4 Rectángulo"/>
              <p:cNvSpPr/>
              <p:nvPr/>
            </p:nvSpPr>
            <p:spPr>
              <a:xfrm>
                <a:off x="611560" y="2110563"/>
                <a:ext cx="7776864" cy="1354217"/>
              </a:xfrm>
              <a:prstGeom prst="rect">
                <a:avLst/>
              </a:prstGeom>
            </p:spPr>
            <p:txBody>
              <a:bodyPr wrap="square">
                <a:spAutoFit/>
              </a:bodyPr>
              <a:lstStyle/>
              <a:p>
                <a:pPr algn="just"/>
                <a:r>
                  <a:rPr lang="es-CL" sz="1400" dirty="0">
                    <a:latin typeface="Arial" pitchFamily="34" charset="0"/>
                    <a:cs typeface="Arial" pitchFamily="34" charset="0"/>
                  </a:rPr>
                  <a:t>Por lo tanto:</a:t>
                </a:r>
              </a:p>
              <a:p>
                <a:r>
                  <a:rPr lang="es-CL" dirty="0"/>
                  <a:t> </a:t>
                </a: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𝐴</m:t>
                          </m:r>
                        </m:sub>
                      </m:sSub>
                      <m:r>
                        <a:rPr lang="es-CL" sz="1600" i="1"/>
                        <m:t>=0,42+2,16</m:t>
                      </m:r>
                      <m:r>
                        <a:rPr lang="es-CL" sz="1600" i="1"/>
                        <m:t>𝑗</m:t>
                      </m:r>
                      <m:r>
                        <a:rPr lang="es-CL" sz="1600" i="1"/>
                        <m:t>−</m:t>
                      </m:r>
                      <m:d>
                        <m:dPr>
                          <m:ctrlPr>
                            <a:rPr lang="es-CL" sz="1600" i="1"/>
                          </m:ctrlPr>
                        </m:dPr>
                        <m:e>
                          <m:r>
                            <a:rPr lang="es-CL" sz="1600" i="1"/>
                            <m:t>−2,08−0,71</m:t>
                          </m:r>
                          <m:r>
                            <a:rPr lang="es-CL" sz="1600" i="1"/>
                            <m:t>𝑗</m:t>
                          </m:r>
                        </m:e>
                      </m:d>
                      <m:r>
                        <a:rPr lang="es-CL" sz="1600" i="1"/>
                        <m:t>=2,5+2,87</m:t>
                      </m:r>
                      <m:r>
                        <a:rPr lang="es-CL" sz="1600" i="1"/>
                        <m:t>𝑗</m:t>
                      </m:r>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𝐵</m:t>
                          </m:r>
                        </m:sub>
                      </m:sSub>
                      <m:r>
                        <a:rPr lang="es-CL" sz="1600" i="1"/>
                        <m:t>=1,66−1,44</m:t>
                      </m:r>
                      <m:r>
                        <a:rPr lang="es-CL" sz="1600" i="1"/>
                        <m:t>𝑗</m:t>
                      </m:r>
                      <m:r>
                        <a:rPr lang="es-CL" sz="1600" i="1"/>
                        <m:t>−</m:t>
                      </m:r>
                      <m:d>
                        <m:dPr>
                          <m:ctrlPr>
                            <a:rPr lang="es-CL" sz="1600" i="1"/>
                          </m:ctrlPr>
                        </m:dPr>
                        <m:e>
                          <m:r>
                            <a:rPr lang="es-CL" sz="1600" i="1"/>
                            <m:t>0,42+2,16</m:t>
                          </m:r>
                          <m:r>
                            <a:rPr lang="es-CL" sz="1600" i="1"/>
                            <m:t>𝑗</m:t>
                          </m:r>
                        </m:e>
                      </m:d>
                      <m:r>
                        <a:rPr lang="es-CL" sz="1600" i="1"/>
                        <m:t>=1,24−3,6</m:t>
                      </m:r>
                      <m:r>
                        <a:rPr lang="es-CL" sz="1600" i="1"/>
                        <m:t>𝑗</m:t>
                      </m:r>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𝐶</m:t>
                          </m:r>
                        </m:sub>
                      </m:sSub>
                      <m:r>
                        <a:rPr lang="es-CL" sz="1600" i="1"/>
                        <m:t>=−2,08−0,71</m:t>
                      </m:r>
                      <m:r>
                        <a:rPr lang="es-CL" sz="1600" i="1"/>
                        <m:t>𝑗</m:t>
                      </m:r>
                      <m:r>
                        <a:rPr lang="es-CL" sz="1600" i="1"/>
                        <m:t>−</m:t>
                      </m:r>
                      <m:d>
                        <m:dPr>
                          <m:ctrlPr>
                            <a:rPr lang="es-CL" sz="1600" i="1"/>
                          </m:ctrlPr>
                        </m:dPr>
                        <m:e>
                          <m:r>
                            <a:rPr lang="es-CL" sz="1600" i="1"/>
                            <m:t>1,66−1,44</m:t>
                          </m:r>
                          <m:r>
                            <a:rPr lang="es-CL" sz="1600" i="1"/>
                            <m:t>𝑗</m:t>
                          </m:r>
                        </m:e>
                      </m:d>
                      <m:r>
                        <a:rPr lang="es-CL" sz="1600" i="1"/>
                        <m:t>=−3,74+0,73</m:t>
                      </m:r>
                      <m:r>
                        <a:rPr lang="es-CL" sz="1600" i="1"/>
                        <m:t>𝑗</m:t>
                      </m:r>
                    </m:oMath>
                  </m:oMathPara>
                </a14:m>
                <a:endParaRPr lang="es-CL" sz="1600" dirty="0"/>
              </a:p>
            </p:txBody>
          </p:sp>
        </mc:Choice>
        <mc:Fallback>
          <p:sp>
            <p:nvSpPr>
              <p:cNvPr id="5" name="4 Rectángulo"/>
              <p:cNvSpPr>
                <a:spLocks noRot="1" noChangeAspect="1" noMove="1" noResize="1" noEditPoints="1" noAdjustHandles="1" noChangeArrowheads="1" noChangeShapeType="1" noTextEdit="1"/>
              </p:cNvSpPr>
              <p:nvPr/>
            </p:nvSpPr>
            <p:spPr>
              <a:xfrm>
                <a:off x="611560" y="2110563"/>
                <a:ext cx="7776864" cy="1354217"/>
              </a:xfrm>
              <a:prstGeom prst="rect">
                <a:avLst/>
              </a:prstGeom>
              <a:blipFill rotWithShape="1">
                <a:blip r:embed="rId3" cstate="print"/>
                <a:stretch>
                  <a:fillRect l="-157" t="-450"/>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6" name="5 Rectángulo"/>
              <p:cNvSpPr/>
              <p:nvPr/>
            </p:nvSpPr>
            <p:spPr>
              <a:xfrm>
                <a:off x="604423" y="3573016"/>
                <a:ext cx="7776864" cy="1354217"/>
              </a:xfrm>
              <a:prstGeom prst="rect">
                <a:avLst/>
              </a:prstGeom>
            </p:spPr>
            <p:txBody>
              <a:bodyPr wrap="square">
                <a:spAutoFit/>
              </a:bodyPr>
              <a:lstStyle/>
              <a:p>
                <a:r>
                  <a:rPr lang="es-CL" sz="1400" dirty="0">
                    <a:latin typeface="Arial" pitchFamily="34" charset="0"/>
                    <a:cs typeface="Arial" pitchFamily="34" charset="0"/>
                  </a:rPr>
                  <a:t>Pasando estos valores a coordenadas polares tenemos que:</a:t>
                </a:r>
              </a:p>
              <a:p>
                <a:r>
                  <a:rPr lang="es-CL" dirty="0"/>
                  <a:t> </a:t>
                </a:r>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𝐴</m:t>
                          </m:r>
                        </m:sub>
                      </m:sSub>
                      <m:r>
                        <a:rPr lang="es-CL" sz="1600" i="1"/>
                        <m:t>=3,81∠48,9°</m:t>
                      </m:r>
                      <m:d>
                        <m:dPr>
                          <m:begChr m:val="["/>
                          <m:endChr m:val="]"/>
                          <m:ctrlPr>
                            <a:rPr lang="es-CL" sz="1600" i="1"/>
                          </m:ctrlPr>
                        </m:dPr>
                        <m:e>
                          <m:r>
                            <a:rPr lang="es-CL" sz="1600" i="1"/>
                            <m:t>𝐴</m:t>
                          </m:r>
                        </m:e>
                      </m:d>
                      <m:r>
                        <a:rPr lang="es-CL" sz="1600" i="1"/>
                        <m:t>≅3,81∠49°[</m:t>
                      </m:r>
                      <m:r>
                        <a:rPr lang="es-CL" sz="1600" i="1"/>
                        <m:t>𝐴</m:t>
                      </m:r>
                      <m:r>
                        <a:rPr lang="es-CL" sz="1600" i="1"/>
                        <m:t>]</m:t>
                      </m:r>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𝐵</m:t>
                          </m:r>
                        </m:sub>
                      </m:sSub>
                      <m:r>
                        <a:rPr lang="es-CL" sz="1600" i="1"/>
                        <m:t>=3,81∠−70,9°</m:t>
                      </m:r>
                      <m:d>
                        <m:dPr>
                          <m:begChr m:val="["/>
                          <m:endChr m:val="]"/>
                          <m:ctrlPr>
                            <a:rPr lang="es-CL" sz="1600" i="1"/>
                          </m:ctrlPr>
                        </m:dPr>
                        <m:e>
                          <m:r>
                            <a:rPr lang="es-CL" sz="1600" i="1"/>
                            <m:t>𝐴</m:t>
                          </m:r>
                        </m:e>
                      </m:d>
                      <m:r>
                        <a:rPr lang="es-CL" sz="1600" i="1"/>
                        <m:t>≅3,81∠−71°[</m:t>
                      </m:r>
                      <m:r>
                        <a:rPr lang="es-CL" sz="1600" i="1"/>
                        <m:t>𝐴</m:t>
                      </m:r>
                      <m:r>
                        <a:rPr lang="es-CL" sz="1600" i="1"/>
                        <m:t>]</m:t>
                      </m:r>
                    </m:oMath>
                  </m:oMathPara>
                </a14:m>
                <a:endParaRPr lang="es-CL" sz="1600" dirty="0"/>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𝐼</m:t>
                          </m:r>
                        </m:e>
                        <m:sub>
                          <m:r>
                            <a:rPr lang="es-CL" sz="1600" i="1"/>
                            <m:t>𝐶</m:t>
                          </m:r>
                        </m:sub>
                      </m:sSub>
                      <m:r>
                        <a:rPr lang="es-CL" sz="1600" i="1"/>
                        <m:t>=3,81∠−70,9°</m:t>
                      </m:r>
                      <m:d>
                        <m:dPr>
                          <m:begChr m:val="["/>
                          <m:endChr m:val="]"/>
                          <m:ctrlPr>
                            <a:rPr lang="es-CL" sz="1600" i="1"/>
                          </m:ctrlPr>
                        </m:dPr>
                        <m:e>
                          <m:r>
                            <a:rPr lang="es-CL" sz="1600" i="1"/>
                            <m:t>𝐴</m:t>
                          </m:r>
                        </m:e>
                      </m:d>
                      <m:r>
                        <a:rPr lang="es-CL" sz="1600" i="1"/>
                        <m:t>≅3,81∠−191°[</m:t>
                      </m:r>
                      <m:r>
                        <a:rPr lang="es-CL" sz="1600" i="1"/>
                        <m:t>𝐴</m:t>
                      </m:r>
                      <m:r>
                        <a:rPr lang="es-CL" sz="1600" i="1"/>
                        <m:t>]</m:t>
                      </m:r>
                    </m:oMath>
                  </m:oMathPara>
                </a14:m>
                <a:endParaRPr lang="es-CL" sz="1600" dirty="0"/>
              </a:p>
            </p:txBody>
          </p:sp>
        </mc:Choice>
        <mc:Fallback>
          <p:sp>
            <p:nvSpPr>
              <p:cNvPr id="6" name="5 Rectángulo"/>
              <p:cNvSpPr>
                <a:spLocks noRot="1" noChangeAspect="1" noMove="1" noResize="1" noEditPoints="1" noAdjustHandles="1" noChangeArrowheads="1" noChangeShapeType="1" noTextEdit="1"/>
              </p:cNvSpPr>
              <p:nvPr/>
            </p:nvSpPr>
            <p:spPr>
              <a:xfrm>
                <a:off x="604423" y="3573016"/>
                <a:ext cx="7776864" cy="1354217"/>
              </a:xfrm>
              <a:prstGeom prst="rect">
                <a:avLst/>
              </a:prstGeom>
              <a:blipFill rotWithShape="1">
                <a:blip r:embed="rId4" cstate="print"/>
                <a:stretch>
                  <a:fillRect l="-157" t="-450"/>
                </a:stretch>
              </a:blipFill>
            </p:spPr>
            <p:txBody>
              <a:bodyPr/>
              <a:lstStyle/>
              <a:p>
                <a:r>
                  <a:rPr lang="es-CL">
                    <a:noFill/>
                  </a:rPr>
                  <a:t> </a:t>
                </a:r>
              </a:p>
            </p:txBody>
          </p:sp>
        </mc:Fallback>
      </mc:AlternateContent>
      <mc:AlternateContent xmlns:mc="http://schemas.openxmlformats.org/markup-compatibility/2006">
        <mc:Choice xmlns:a14="http://schemas.microsoft.com/office/drawing/2010/main" xmlns="" Requires="a14">
          <p:sp>
            <p:nvSpPr>
              <p:cNvPr id="7" name="6 Rectángulo"/>
              <p:cNvSpPr/>
              <p:nvPr/>
            </p:nvSpPr>
            <p:spPr>
              <a:xfrm>
                <a:off x="604423" y="4927233"/>
                <a:ext cx="7776864" cy="1416542"/>
              </a:xfrm>
              <a:prstGeom prst="rect">
                <a:avLst/>
              </a:prstGeom>
            </p:spPr>
            <p:txBody>
              <a:bodyPr wrap="square">
                <a:spAutoFit/>
              </a:bodyPr>
              <a:lstStyle/>
              <a:p>
                <a:pPr algn="just"/>
                <a:r>
                  <a:rPr lang="es-CL" sz="1400" dirty="0">
                    <a:latin typeface="Arial" pitchFamily="34" charset="0"/>
                    <a:cs typeface="Arial" pitchFamily="34" charset="0"/>
                  </a:rPr>
                  <a:t> </a:t>
                </a:r>
                <a:r>
                  <a:rPr lang="es-CL" sz="1400" dirty="0" smtClean="0">
                    <a:latin typeface="Arial" pitchFamily="34" charset="0"/>
                    <a:cs typeface="Arial" pitchFamily="34" charset="0"/>
                  </a:rPr>
                  <a:t>Para </a:t>
                </a:r>
                <a:r>
                  <a:rPr lang="es-CL" sz="1400" dirty="0">
                    <a:latin typeface="Arial" pitchFamily="34" charset="0"/>
                    <a:cs typeface="Arial" pitchFamily="34" charset="0"/>
                  </a:rPr>
                  <a:t>la potencia trifásica total consumida por la carga ocuparemos la expresión:</a:t>
                </a:r>
              </a:p>
              <a:p>
                <a:r>
                  <a:rPr lang="es-CL" dirty="0"/>
                  <a:t> </a:t>
                </a: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𝑃</m:t>
                          </m:r>
                        </m:e>
                        <m:sub>
                          <m:r>
                            <a:rPr lang="es-CL" sz="1600" i="1"/>
                            <m:t>𝑇</m:t>
                          </m:r>
                        </m:sub>
                      </m:sSub>
                      <m:r>
                        <a:rPr lang="es-CL" sz="1600" i="1"/>
                        <m:t>=</m:t>
                      </m:r>
                      <m:rad>
                        <m:radPr>
                          <m:degHide m:val="on"/>
                          <m:ctrlPr>
                            <a:rPr lang="es-CL" sz="1600" i="1"/>
                          </m:ctrlPr>
                        </m:radPr>
                        <m:deg/>
                        <m:e>
                          <m:r>
                            <a:rPr lang="es-CL" sz="1600" i="1"/>
                            <m:t>3</m:t>
                          </m:r>
                        </m:e>
                      </m:rad>
                      <m:sSub>
                        <m:sSubPr>
                          <m:ctrlPr>
                            <a:rPr lang="es-CL" sz="1600" i="1"/>
                          </m:ctrlPr>
                        </m:sSubPr>
                        <m:e>
                          <m:r>
                            <a:rPr lang="es-CL" sz="1600" i="1"/>
                            <m:t>∙</m:t>
                          </m:r>
                          <m:r>
                            <a:rPr lang="es-CL" sz="1600" i="1"/>
                            <m:t>𝑉</m:t>
                          </m:r>
                        </m:e>
                        <m:sub>
                          <m:r>
                            <a:rPr lang="es-CL" sz="1600" i="1"/>
                            <m:t>𝐿</m:t>
                          </m:r>
                        </m:sub>
                      </m:sSub>
                      <m:r>
                        <a:rPr lang="es-CL" sz="1600" i="1"/>
                        <m:t>∙</m:t>
                      </m:r>
                      <m:sSub>
                        <m:sSubPr>
                          <m:ctrlPr>
                            <a:rPr lang="es-CL" sz="1600" i="1"/>
                          </m:ctrlPr>
                        </m:sSubPr>
                        <m:e>
                          <m:r>
                            <a:rPr lang="es-CL" sz="1600" i="1"/>
                            <m:t>𝐼</m:t>
                          </m:r>
                        </m:e>
                        <m:sub>
                          <m:r>
                            <a:rPr lang="es-CL" sz="1600" i="1"/>
                            <m:t>𝐴</m:t>
                          </m:r>
                        </m:sub>
                      </m:sSub>
                      <m:r>
                        <a:rPr lang="es-CL" sz="1600" i="1"/>
                        <m:t>∙</m:t>
                      </m:r>
                      <m:func>
                        <m:funcPr>
                          <m:ctrlPr>
                            <a:rPr lang="es-CL" sz="1600" i="1"/>
                          </m:ctrlPr>
                        </m:funcPr>
                        <m:fName>
                          <m:r>
                            <m:rPr>
                              <m:sty m:val="p"/>
                            </m:rPr>
                            <a:rPr lang="es-CL" sz="1600"/>
                            <m:t>cos</m:t>
                          </m:r>
                        </m:fName>
                        <m:e>
                          <m:r>
                            <a:rPr lang="es-CL" sz="1600" i="1"/>
                            <m:t>ø</m:t>
                          </m:r>
                        </m:e>
                      </m:func>
                      <m:r>
                        <a:rPr lang="es-CL" sz="1600" i="1"/>
                        <m:t>[</m:t>
                      </m:r>
                      <m:r>
                        <a:rPr lang="es-CL" sz="1600" i="1"/>
                        <m:t>𝑊</m:t>
                      </m:r>
                      <m:r>
                        <a:rPr lang="es-CL" sz="1600" i="1"/>
                        <m:t>]</m:t>
                      </m:r>
                    </m:oMath>
                  </m:oMathPara>
                </a14:m>
                <a:endParaRPr lang="es-CL" sz="1600" dirty="0"/>
              </a:p>
              <a:p>
                <a:r>
                  <a:rPr lang="es-CL" sz="1600" dirty="0"/>
                  <a:t> </a:t>
                </a:r>
              </a:p>
              <a:p>
                <a14:m>
                  <m:oMathPara xmlns:m="http://schemas.openxmlformats.org/officeDocument/2006/math">
                    <m:oMathParaPr>
                      <m:jc m:val="centerGroup"/>
                    </m:oMathParaPr>
                    <m:oMath xmlns:m="http://schemas.openxmlformats.org/officeDocument/2006/math">
                      <m:sSub>
                        <m:sSubPr>
                          <m:ctrlPr>
                            <a:rPr lang="es-CL" sz="1600" i="1"/>
                          </m:ctrlPr>
                        </m:sSubPr>
                        <m:e>
                          <m:r>
                            <a:rPr lang="es-CL" sz="1600" i="1"/>
                            <m:t>𝑃</m:t>
                          </m:r>
                        </m:e>
                        <m:sub>
                          <m:r>
                            <a:rPr lang="es-CL" sz="1600" i="1"/>
                            <m:t>𝑇</m:t>
                          </m:r>
                        </m:sub>
                      </m:sSub>
                      <m:r>
                        <a:rPr lang="es-CL" sz="1600" i="1"/>
                        <m:t>=</m:t>
                      </m:r>
                      <m:rad>
                        <m:radPr>
                          <m:degHide m:val="on"/>
                          <m:ctrlPr>
                            <a:rPr lang="es-CL" sz="1600" i="1"/>
                          </m:ctrlPr>
                        </m:radPr>
                        <m:deg/>
                        <m:e>
                          <m:r>
                            <a:rPr lang="es-CL" sz="1600" i="1"/>
                            <m:t>3</m:t>
                          </m:r>
                        </m:e>
                      </m:rad>
                      <m:r>
                        <a:rPr lang="es-CL" sz="1600" i="1"/>
                        <m:t>∙200∙3,81∙</m:t>
                      </m:r>
                      <m:func>
                        <m:funcPr>
                          <m:ctrlPr>
                            <a:rPr lang="es-CL" sz="1600" i="1"/>
                          </m:ctrlPr>
                        </m:funcPr>
                        <m:fName>
                          <m:r>
                            <m:rPr>
                              <m:sty m:val="p"/>
                            </m:rPr>
                            <a:rPr lang="es-CL" sz="1600"/>
                            <m:t>cos</m:t>
                          </m:r>
                        </m:fName>
                        <m:e>
                          <m:r>
                            <a:rPr lang="es-CL" sz="1600" i="1"/>
                            <m:t>41°</m:t>
                          </m:r>
                        </m:e>
                      </m:func>
                      <m:r>
                        <a:rPr lang="es-CL" sz="1600" i="1"/>
                        <m:t>=996 [</m:t>
                      </m:r>
                      <m:r>
                        <a:rPr lang="es-CL" sz="1600" i="1"/>
                        <m:t>𝑊</m:t>
                      </m:r>
                      <m:r>
                        <a:rPr lang="es-CL" sz="1600" i="1"/>
                        <m:t>]</m:t>
                      </m:r>
                    </m:oMath>
                  </m:oMathPara>
                </a14:m>
                <a:endParaRPr lang="es-CL" sz="1600" dirty="0"/>
              </a:p>
            </p:txBody>
          </p:sp>
        </mc:Choice>
        <mc:Fallback>
          <p:sp>
            <p:nvSpPr>
              <p:cNvPr id="7" name="6 Rectángulo"/>
              <p:cNvSpPr>
                <a:spLocks noRot="1" noChangeAspect="1" noMove="1" noResize="1" noEditPoints="1" noAdjustHandles="1" noChangeArrowheads="1" noChangeShapeType="1" noTextEdit="1"/>
              </p:cNvSpPr>
              <p:nvPr/>
            </p:nvSpPr>
            <p:spPr>
              <a:xfrm>
                <a:off x="604423" y="4927233"/>
                <a:ext cx="7776864" cy="1416542"/>
              </a:xfrm>
              <a:prstGeom prst="rect">
                <a:avLst/>
              </a:prstGeom>
              <a:blipFill rotWithShape="1">
                <a:blip r:embed="rId5" cstate="print"/>
                <a:stretch>
                  <a:fillRect t="-429"/>
                </a:stretch>
              </a:blipFill>
            </p:spPr>
            <p:txBody>
              <a:bodyPr/>
              <a:lstStyle/>
              <a:p>
                <a:r>
                  <a:rPr lang="es-CL">
                    <a:noFill/>
                  </a:rPr>
                  <a:t> </a:t>
                </a:r>
              </a:p>
            </p:txBody>
          </p:sp>
        </mc:Fallback>
      </mc:AlternateContent>
    </p:spTree>
    <p:extLst>
      <p:ext uri="{BB962C8B-B14F-4D97-AF65-F5344CB8AC3E}">
        <p14:creationId xmlns:p14="http://schemas.microsoft.com/office/powerpoint/2010/main" xmlns="" val="17866952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TotalTime>
  <Words>756</Words>
  <Application>Microsoft Office PowerPoint</Application>
  <PresentationFormat>Presentación en pantalla (4:3)</PresentationFormat>
  <Paragraphs>144</Paragraphs>
  <Slides>27</Slides>
  <Notes>2</Notes>
  <HiddenSlides>0</HiddenSlides>
  <MMClips>0</MMClips>
  <ScaleCrop>false</ScaleCrop>
  <HeadingPairs>
    <vt:vector size="4" baseType="variant">
      <vt:variant>
        <vt:lpstr>Tema</vt:lpstr>
      </vt:variant>
      <vt:variant>
        <vt:i4>1</vt:i4>
      </vt:variant>
      <vt:variant>
        <vt:lpstr>Títulos de diapositiva</vt:lpstr>
      </vt:variant>
      <vt:variant>
        <vt:i4>27</vt:i4>
      </vt:variant>
    </vt:vector>
  </HeadingPairs>
  <TitlesOfParts>
    <vt:vector size="28" baseType="lpstr">
      <vt:lpstr>Tema de Office</vt:lpstr>
      <vt:lpstr>  ASIGNATURA: ELECTROTECNIA Y DISPOSITIVOS  PROFESOR: ROBERTO RUBILAR FIGUEROA                                            INTEGRANTES: SEBASTIAN AVILES          FELIPE BUSTOS                                    RICARDO CALDERON  </vt:lpstr>
      <vt:lpstr>Introducción</vt:lpstr>
      <vt:lpstr>Corriente alterna</vt:lpstr>
      <vt:lpstr>Historia</vt:lpstr>
      <vt:lpstr>Uso de la corriente alterna </vt:lpstr>
      <vt:lpstr>Circuitos </vt:lpstr>
      <vt:lpstr>Voltaje en monofásicos </vt:lpstr>
      <vt:lpstr>Generación de voltaje en monofásicos </vt:lpstr>
      <vt:lpstr>Resistencias </vt:lpstr>
      <vt:lpstr>Fase del voltaje según resistencia</vt:lpstr>
      <vt:lpstr>Diapositiva 11</vt:lpstr>
      <vt:lpstr>Diapositiva 12</vt:lpstr>
      <vt:lpstr>Potencia en Corriente alterna</vt:lpstr>
      <vt:lpstr>Diapositiva 14</vt:lpstr>
      <vt:lpstr>Circuitos Trifásicos </vt:lpstr>
      <vt:lpstr>Generación de voltaje en trifásicos</vt:lpstr>
      <vt:lpstr>Circuitos en estrella </vt:lpstr>
      <vt:lpstr>Circuito en delta</vt:lpstr>
      <vt:lpstr>Diapositiva 19</vt:lpstr>
      <vt:lpstr>Diapositiva 20</vt:lpstr>
      <vt:lpstr>Diapositiva 21</vt:lpstr>
      <vt:lpstr>Diapositiva 22</vt:lpstr>
      <vt:lpstr>Diapositiva 23</vt:lpstr>
      <vt:lpstr>Diapositiva 24</vt:lpstr>
      <vt:lpstr>Diapositiva 25</vt:lpstr>
      <vt:lpstr>Diapositiva 26</vt:lpstr>
      <vt:lpstr>Diapositiva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ASIGNATURA: ELECTROTECNIA Y DISPOSITIVOS  PROFESOR: ROBERTO RUBILAR FIGUEROA                                            INTEGRANTES: SEBASTIAN AVILES HENN         FELIPE BUSTOS QUEZADA         RICARDO CALDERON ROJAS</dc:title>
  <dc:creator>Sebastian</dc:creator>
  <cp:lastModifiedBy>Sebastian</cp:lastModifiedBy>
  <cp:revision>15</cp:revision>
  <dcterms:created xsi:type="dcterms:W3CDTF">2013-08-16T01:10:29Z</dcterms:created>
  <dcterms:modified xsi:type="dcterms:W3CDTF">2013-08-20T00:47:17Z</dcterms:modified>
</cp:coreProperties>
</file>